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9"/>
  </p:notesMasterIdLst>
  <p:sldIdLst>
    <p:sldId id="259" r:id="rId2"/>
    <p:sldId id="353" r:id="rId3"/>
    <p:sldId id="355" r:id="rId4"/>
    <p:sldId id="356" r:id="rId5"/>
    <p:sldId id="357"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1" r:id="rId40"/>
    <p:sldId id="392" r:id="rId41"/>
    <p:sldId id="393" r:id="rId42"/>
    <p:sldId id="394" r:id="rId43"/>
    <p:sldId id="395" r:id="rId44"/>
    <p:sldId id="396" r:id="rId45"/>
    <p:sldId id="397" r:id="rId46"/>
    <p:sldId id="398" r:id="rId47"/>
    <p:sldId id="263" r:id="rId48"/>
    <p:sldId id="265" r:id="rId49"/>
    <p:sldId id="266" r:id="rId50"/>
    <p:sldId id="267" r:id="rId51"/>
    <p:sldId id="268" r:id="rId52"/>
    <p:sldId id="269" r:id="rId53"/>
    <p:sldId id="283" r:id="rId54"/>
    <p:sldId id="284" r:id="rId55"/>
    <p:sldId id="303" r:id="rId56"/>
    <p:sldId id="285" r:id="rId57"/>
    <p:sldId id="304" r:id="rId58"/>
    <p:sldId id="306" r:id="rId59"/>
    <p:sldId id="307" r:id="rId60"/>
    <p:sldId id="309" r:id="rId61"/>
    <p:sldId id="310" r:id="rId62"/>
    <p:sldId id="311" r:id="rId63"/>
    <p:sldId id="308" r:id="rId64"/>
    <p:sldId id="286" r:id="rId65"/>
    <p:sldId id="288" r:id="rId66"/>
    <p:sldId id="287" r:id="rId67"/>
    <p:sldId id="289" r:id="rId68"/>
    <p:sldId id="293" r:id="rId69"/>
    <p:sldId id="292" r:id="rId70"/>
    <p:sldId id="291" r:id="rId71"/>
    <p:sldId id="290" r:id="rId72"/>
    <p:sldId id="294" r:id="rId73"/>
    <p:sldId id="295" r:id="rId74"/>
    <p:sldId id="330" r:id="rId75"/>
    <p:sldId id="270" r:id="rId76"/>
    <p:sldId id="272" r:id="rId77"/>
    <p:sldId id="273" r:id="rId78"/>
    <p:sldId id="274" r:id="rId79"/>
    <p:sldId id="275" r:id="rId80"/>
    <p:sldId id="276" r:id="rId81"/>
    <p:sldId id="277" r:id="rId82"/>
    <p:sldId id="278" r:id="rId83"/>
    <p:sldId id="279" r:id="rId84"/>
    <p:sldId id="296" r:id="rId85"/>
    <p:sldId id="297" r:id="rId86"/>
    <p:sldId id="298" r:id="rId87"/>
    <p:sldId id="299" r:id="rId88"/>
    <p:sldId id="300" r:id="rId89"/>
    <p:sldId id="302" r:id="rId90"/>
    <p:sldId id="332" r:id="rId91"/>
    <p:sldId id="313" r:id="rId92"/>
    <p:sldId id="333" r:id="rId93"/>
    <p:sldId id="315" r:id="rId94"/>
    <p:sldId id="316" r:id="rId95"/>
    <p:sldId id="317" r:id="rId96"/>
    <p:sldId id="318" r:id="rId97"/>
    <p:sldId id="319" r:id="rId98"/>
    <p:sldId id="320" r:id="rId99"/>
    <p:sldId id="321" r:id="rId100"/>
    <p:sldId id="322" r:id="rId101"/>
    <p:sldId id="323" r:id="rId102"/>
    <p:sldId id="324" r:id="rId103"/>
    <p:sldId id="352" r:id="rId104"/>
    <p:sldId id="343" r:id="rId105"/>
    <p:sldId id="344" r:id="rId106"/>
    <p:sldId id="345" r:id="rId107"/>
    <p:sldId id="346" r:id="rId108"/>
    <p:sldId id="328" r:id="rId109"/>
    <p:sldId id="347" r:id="rId110"/>
    <p:sldId id="348" r:id="rId111"/>
    <p:sldId id="349" r:id="rId112"/>
    <p:sldId id="350" r:id="rId113"/>
    <p:sldId id="351" r:id="rId114"/>
    <p:sldId id="260" r:id="rId115"/>
    <p:sldId id="261" r:id="rId116"/>
    <p:sldId id="264" r:id="rId117"/>
    <p:sldId id="281" r:id="rId1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varScale="1">
        <p:scale>
          <a:sx n="87" d="100"/>
          <a:sy n="87" d="100"/>
        </p:scale>
        <p:origin x="-1464" y="-78"/>
      </p:cViewPr>
      <p:guideLst>
        <p:guide orient="horz" pos="2160"/>
        <p:guide pos="2880"/>
      </p:guideLst>
    </p:cSldViewPr>
  </p:slideViewPr>
  <p:outlineViewPr>
    <p:cViewPr>
      <p:scale>
        <a:sx n="33" d="100"/>
        <a:sy n="33" d="100"/>
      </p:scale>
      <p:origin x="0" y="6982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25C0E-C8E5-493A-848E-37FF32EF2216}" type="datetimeFigureOut">
              <a:rPr lang="ru-RU" smtClean="0"/>
              <a:pPr/>
              <a:t>29.06.2016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24166E-C9B0-4EC7-BA38-6A9FD0D3C07D}" type="slidenum">
              <a:rPr lang="ru-RU" smtClean="0"/>
              <a:pPr/>
              <a:t>‹#›</a:t>
            </a:fld>
            <a:endParaRPr lang="ru-RU"/>
          </a:p>
        </p:txBody>
      </p:sp>
    </p:spTree>
    <p:extLst>
      <p:ext uri="{BB962C8B-B14F-4D97-AF65-F5344CB8AC3E}">
        <p14:creationId xmlns:p14="http://schemas.microsoft.com/office/powerpoint/2010/main" val="3068228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C324166E-C9B0-4EC7-BA38-6A9FD0D3C07D}"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324166E-C9B0-4EC7-BA38-6A9FD0D3C07D}" type="slidenum">
              <a:rPr lang="ru-RU" smtClean="0"/>
              <a:pPr/>
              <a:t>49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29.06.2016</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29.06.2016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29.06.2016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FA87B8B5-6D48-4815-A7E0-CE6E75B564A2}" type="slidenum">
              <a:rPr lang="ru-RU" altLang="ru-RU"/>
              <a:pPr>
                <a:defRPr/>
              </a:pPr>
              <a:t>‹#›</a:t>
            </a:fld>
            <a:endParaRPr lang="ru-RU" altLang="ru-RU"/>
          </a:p>
        </p:txBody>
      </p:sp>
    </p:spTree>
  </p:cSld>
  <p:clrMapOvr>
    <a:masterClrMapping/>
  </p:clrMapOvr>
  <p:transition>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pPr>
              <a:defRPr/>
            </a:pPr>
            <a:endParaRPr lang="ru-RU" alt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pPr>
              <a:defRPr/>
            </a:pPr>
            <a:endParaRPr lang="ru-RU" alt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pPr>
              <a:defRPr/>
            </a:pPr>
            <a:fld id="{F8DB8B7E-AF6A-4A62-96C3-F387D26ECDDA}"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29.06.2016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29.06.2016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29.06.2016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29.06.2016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29.06.2016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29.06.2016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29.06.2016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29.06.2016</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29.06.2016</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diamond/>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p:txBody>
          <a:bodyPr>
            <a:normAutofit/>
          </a:bodyPr>
          <a:lstStyle/>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pPr algn="r"/>
            <a:r>
              <a:rPr lang="ru-RU" sz="1800" dirty="0">
                <a:latin typeface="Times New Roman" pitchFamily="18" charset="0"/>
                <a:cs typeface="Times New Roman" pitchFamily="18" charset="0"/>
              </a:rPr>
              <a:t>М</a:t>
            </a:r>
            <a:r>
              <a:rPr lang="ru-RU" sz="1800" dirty="0" smtClean="0">
                <a:latin typeface="Times New Roman" pitchFamily="18" charset="0"/>
                <a:cs typeface="Times New Roman" pitchFamily="18" charset="0"/>
              </a:rPr>
              <a:t>едицинский </a:t>
            </a:r>
            <a:r>
              <a:rPr lang="ru-RU" sz="1800" dirty="0" smtClean="0">
                <a:latin typeface="Times New Roman" pitchFamily="18" charset="0"/>
                <a:cs typeface="Times New Roman" pitchFamily="18" charset="0"/>
              </a:rPr>
              <a:t>психолог ГБУЗ </a:t>
            </a:r>
            <a:r>
              <a:rPr lang="ru-RU" sz="1800" dirty="0" smtClean="0">
                <a:latin typeface="Times New Roman" pitchFamily="18" charset="0"/>
                <a:cs typeface="Times New Roman" pitchFamily="18" charset="0"/>
              </a:rPr>
              <a:t>«</a:t>
            </a:r>
            <a:r>
              <a:rPr lang="ru-RU" sz="1800" dirty="0" err="1" smtClean="0">
                <a:latin typeface="Times New Roman" pitchFamily="18" charset="0"/>
                <a:cs typeface="Times New Roman" pitchFamily="18" charset="0"/>
              </a:rPr>
              <a:t>Палласовская</a:t>
            </a:r>
            <a:r>
              <a:rPr lang="ru-RU" sz="1800" dirty="0" smtClean="0">
                <a:latin typeface="Times New Roman" pitchFamily="18" charset="0"/>
                <a:cs typeface="Times New Roman" pitchFamily="18" charset="0"/>
              </a:rPr>
              <a:t> ЦРБ» </a:t>
            </a:r>
            <a:r>
              <a:rPr lang="ru-RU" sz="1800" dirty="0" smtClean="0">
                <a:latin typeface="Times New Roman" pitchFamily="18" charset="0"/>
                <a:cs typeface="Times New Roman" pitchFamily="18" charset="0"/>
              </a:rPr>
              <a:t>:</a:t>
            </a:r>
          </a:p>
          <a:p>
            <a:pPr algn="r"/>
            <a:r>
              <a:rPr lang="ru-RU" sz="1800" dirty="0" err="1" smtClean="0">
                <a:latin typeface="Times New Roman" pitchFamily="18" charset="0"/>
                <a:cs typeface="Times New Roman" pitchFamily="18" charset="0"/>
              </a:rPr>
              <a:t>Малинцян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Арут</a:t>
            </a:r>
            <a:r>
              <a:rPr lang="ru-RU" sz="1800" dirty="0" smtClean="0">
                <a:latin typeface="Times New Roman" pitchFamily="18" charset="0"/>
                <a:cs typeface="Times New Roman" pitchFamily="18" charset="0"/>
              </a:rPr>
              <a:t> Альбертович</a:t>
            </a:r>
            <a:endParaRPr lang="ru-RU" sz="1800"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fontScale="90000"/>
          </a:bodyPr>
          <a:lstStyle/>
          <a:p>
            <a:pPr algn="ctr"/>
            <a:r>
              <a:rPr lang="ru-RU" dirty="0" smtClean="0">
                <a:solidFill>
                  <a:schemeClr val="tx1"/>
                </a:solidFill>
                <a:latin typeface="Times New Roman" pitchFamily="18" charset="0"/>
                <a:cs typeface="Times New Roman" pitchFamily="18" charset="0"/>
              </a:rPr>
              <a:t>От семейной терапии к системной перспективе</a:t>
            </a:r>
            <a:endParaRPr lang="ru-RU" dirty="0">
              <a:solidFill>
                <a:schemeClr val="tx1"/>
              </a:solidFill>
              <a:latin typeface="Times New Roman" pitchFamily="18" charset="0"/>
              <a:cs typeface="Times New Roman" pitchFamily="18" charset="0"/>
            </a:endParaRPr>
          </a:p>
        </p:txBody>
      </p:sp>
      <p:pic>
        <p:nvPicPr>
          <p:cNvPr id="1027" name="Picture 3" descr="C:\Users\TOSHIBA\Desktop\Общая\к конференции\DSCN0935.JPG"/>
          <p:cNvPicPr>
            <a:picLocks noChangeAspect="1" noChangeArrowheads="1"/>
          </p:cNvPicPr>
          <p:nvPr/>
        </p:nvPicPr>
        <p:blipFill>
          <a:blip r:embed="rId3" cstate="print"/>
          <a:srcRect/>
          <a:stretch>
            <a:fillRect/>
          </a:stretch>
        </p:blipFill>
        <p:spPr bwMode="auto">
          <a:xfrm>
            <a:off x="1928794" y="1643405"/>
            <a:ext cx="5857916" cy="3349452"/>
          </a:xfrm>
          <a:prstGeom prst="rect">
            <a:avLst/>
          </a:prstGeom>
          <a:noFill/>
        </p:spPr>
      </p:pic>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28596" y="357166"/>
            <a:ext cx="8129590" cy="6500834"/>
          </a:xfrm>
        </p:spPr>
        <p:txBody>
          <a:bodyPr>
            <a:normAutofit/>
          </a:bodyPr>
          <a:lstStyle/>
          <a:p>
            <a:r>
              <a:rPr lang="ru-RU" dirty="0" smtClean="0">
                <a:solidFill>
                  <a:schemeClr val="bg1"/>
                </a:solidFill>
                <a:latin typeface="Times New Roman" pitchFamily="18" charset="0"/>
                <a:cs typeface="Times New Roman" pitchFamily="18" charset="0"/>
              </a:rPr>
              <a:t>Клиницисты были сторонниками различных направлений в психотерапии, а именно: групповой психотерапии, психоанализа, теории коммуникации и психолого-педагогической работы с трудными детьми (</a:t>
            </a:r>
            <a:r>
              <a:rPr lang="en-US" dirty="0" smtClean="0">
                <a:solidFill>
                  <a:schemeClr val="bg1"/>
                </a:solidFill>
                <a:latin typeface="Times New Roman" pitchFamily="18" charset="0"/>
                <a:cs typeface="Times New Roman" pitchFamily="18" charset="0"/>
              </a:rPr>
              <a:t>child guidance</a:t>
            </a:r>
            <a:r>
              <a:rPr lang="ru-RU" dirty="0" smtClean="0">
                <a:solidFill>
                  <a:schemeClr val="bg1"/>
                </a:solidFill>
                <a:latin typeface="Times New Roman" pitchFamily="18" charset="0"/>
                <a:cs typeface="Times New Roman" pitchFamily="18" charset="0"/>
              </a:rPr>
              <a:t>). В результате основное внимание уделялось разработке техник клинического вмешательства и методологических подходов, а теоретические исследования оставались в стороне. Единственным исключением была работа психиатра, уроженца Аргентины, </a:t>
            </a:r>
            <a:r>
              <a:rPr lang="ru-RU" b="1" dirty="0" smtClean="0">
                <a:solidFill>
                  <a:schemeClr val="bg1"/>
                </a:solidFill>
                <a:latin typeface="Times New Roman" pitchFamily="18" charset="0"/>
                <a:cs typeface="Times New Roman" pitchFamily="18" charset="0"/>
              </a:rPr>
              <a:t>Сальвадора </a:t>
            </a:r>
            <a:r>
              <a:rPr lang="ru-RU" b="1" dirty="0" err="1" smtClean="0">
                <a:solidFill>
                  <a:schemeClr val="bg1"/>
                </a:solidFill>
                <a:latin typeface="Times New Roman" pitchFamily="18" charset="0"/>
                <a:cs typeface="Times New Roman" pitchFamily="18" charset="0"/>
              </a:rPr>
              <a:t>Минухина</a:t>
            </a:r>
            <a:r>
              <a:rPr lang="ru-RU" b="1" dirty="0" smtClean="0">
                <a:solidFill>
                  <a:schemeClr val="bg1"/>
                </a:solidFill>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и его сотрудников. Он применял семейную психотерапию для работы с </a:t>
            </a:r>
            <a:r>
              <a:rPr lang="ru-RU" dirty="0" err="1" smtClean="0">
                <a:solidFill>
                  <a:schemeClr val="bg1"/>
                </a:solidFill>
                <a:latin typeface="Times New Roman" pitchFamily="18" charset="0"/>
                <a:cs typeface="Times New Roman" pitchFamily="18" charset="0"/>
              </a:rPr>
              <a:t>делинквентными</a:t>
            </a:r>
            <a:r>
              <a:rPr lang="ru-RU" dirty="0" smtClean="0">
                <a:solidFill>
                  <a:schemeClr val="bg1"/>
                </a:solidFill>
                <a:latin typeface="Times New Roman" pitchFamily="18" charset="0"/>
                <a:cs typeface="Times New Roman" pitchFamily="18" charset="0"/>
              </a:rPr>
              <a:t> подростками в школе для мальчиков (</a:t>
            </a:r>
            <a:r>
              <a:rPr lang="en-US" dirty="0" err="1" smtClean="0">
                <a:solidFill>
                  <a:schemeClr val="bg1"/>
                </a:solidFill>
                <a:latin typeface="Times New Roman" pitchFamily="18" charset="0"/>
                <a:cs typeface="Times New Roman" pitchFamily="18" charset="0"/>
              </a:rPr>
              <a:t>Wiltwych</a:t>
            </a:r>
            <a:r>
              <a:rPr lang="en-US" dirty="0" smtClean="0">
                <a:solidFill>
                  <a:schemeClr val="bg1"/>
                </a:solidFill>
                <a:latin typeface="Times New Roman" pitchFamily="18" charset="0"/>
                <a:cs typeface="Times New Roman" pitchFamily="18" charset="0"/>
              </a:rPr>
              <a:t> School for Boys</a:t>
            </a:r>
            <a:r>
              <a:rPr lang="ru-RU" dirty="0" smtClean="0">
                <a:solidFill>
                  <a:schemeClr val="bg1"/>
                </a:solidFill>
                <a:latin typeface="Times New Roman" pitchFamily="18" charset="0"/>
                <a:cs typeface="Times New Roman" pitchFamily="18" charset="0"/>
              </a:rPr>
              <a:t>) в Нью-Йорке. Он изучал паттерны коммуникации двенадцати неполных семей, в девяти из которых не было отца. Он </a:t>
            </a:r>
            <a:r>
              <a:rPr lang="ru-RU" dirty="0" smtClean="0">
                <a:solidFill>
                  <a:schemeClr val="bg1"/>
                </a:solidFill>
              </a:rPr>
              <a:t>пригласил для работы в Клинике </a:t>
            </a:r>
            <a:r>
              <a:rPr lang="ru-RU" dirty="0" err="1" smtClean="0">
                <a:solidFill>
                  <a:schemeClr val="bg1"/>
                </a:solidFill>
              </a:rPr>
              <a:t>Бролио</a:t>
            </a:r>
            <a:r>
              <a:rPr lang="ru-RU" dirty="0" smtClean="0">
                <a:solidFill>
                  <a:schemeClr val="bg1"/>
                </a:solidFill>
              </a:rPr>
              <a:t> </a:t>
            </a:r>
            <a:r>
              <a:rPr lang="ru-RU" dirty="0" err="1" smtClean="0">
                <a:solidFill>
                  <a:schemeClr val="bg1"/>
                </a:solidFill>
              </a:rPr>
              <a:t>Монтальво</a:t>
            </a:r>
            <a:r>
              <a:rPr lang="ru-RU" dirty="0" smtClean="0">
                <a:solidFill>
                  <a:schemeClr val="bg1"/>
                </a:solidFill>
              </a:rPr>
              <a:t> (</a:t>
            </a:r>
            <a:r>
              <a:rPr lang="en-US" dirty="0" err="1" smtClean="0">
                <a:solidFill>
                  <a:schemeClr val="bg1"/>
                </a:solidFill>
              </a:rPr>
              <a:t>Braulio</a:t>
            </a:r>
            <a:r>
              <a:rPr lang="en-US" dirty="0" smtClean="0">
                <a:solidFill>
                  <a:schemeClr val="bg1"/>
                </a:solidFill>
              </a:rPr>
              <a:t> </a:t>
            </a:r>
            <a:r>
              <a:rPr lang="en-US" dirty="0" err="1" smtClean="0">
                <a:solidFill>
                  <a:schemeClr val="bg1"/>
                </a:solidFill>
              </a:rPr>
              <a:t>Montalvo</a:t>
            </a:r>
            <a:r>
              <a:rPr lang="ru-RU" dirty="0" smtClean="0">
                <a:solidFill>
                  <a:schemeClr val="bg1"/>
                </a:solidFill>
              </a:rPr>
              <a:t>) и </a:t>
            </a:r>
            <a:r>
              <a:rPr lang="ru-RU" dirty="0" err="1" smtClean="0">
                <a:solidFill>
                  <a:schemeClr val="bg1"/>
                </a:solidFill>
              </a:rPr>
              <a:t>Бернис</a:t>
            </a:r>
            <a:r>
              <a:rPr lang="ru-RU" dirty="0" smtClean="0">
                <a:solidFill>
                  <a:schemeClr val="bg1"/>
                </a:solidFill>
              </a:rPr>
              <a:t> </a:t>
            </a:r>
            <a:r>
              <a:rPr lang="ru-RU" dirty="0" err="1" smtClean="0">
                <a:solidFill>
                  <a:schemeClr val="bg1"/>
                </a:solidFill>
              </a:rPr>
              <a:t>Розман</a:t>
            </a:r>
            <a:r>
              <a:rPr lang="ru-RU" dirty="0" smtClean="0">
                <a:solidFill>
                  <a:schemeClr val="bg1"/>
                </a:solidFill>
              </a:rPr>
              <a:t> (</a:t>
            </a:r>
            <a:r>
              <a:rPr lang="en-US" dirty="0" smtClean="0">
                <a:solidFill>
                  <a:schemeClr val="bg1"/>
                </a:solidFill>
              </a:rPr>
              <a:t>Bernice </a:t>
            </a:r>
            <a:r>
              <a:rPr lang="en-US" dirty="0" err="1" smtClean="0">
                <a:solidFill>
                  <a:schemeClr val="bg1"/>
                </a:solidFill>
              </a:rPr>
              <a:t>Rosman</a:t>
            </a:r>
            <a:r>
              <a:rPr lang="ru-RU" dirty="0" smtClean="0">
                <a:solidFill>
                  <a:schemeClr val="bg1"/>
                </a:solidFill>
              </a:rPr>
              <a:t>), в том же году к ним присоединился и </a:t>
            </a:r>
            <a:r>
              <a:rPr lang="ru-RU" dirty="0" err="1" smtClean="0">
                <a:solidFill>
                  <a:schemeClr val="bg1"/>
                </a:solidFill>
              </a:rPr>
              <a:t>Джей</a:t>
            </a:r>
            <a:r>
              <a:rPr lang="ru-RU" dirty="0" smtClean="0">
                <a:solidFill>
                  <a:schemeClr val="bg1"/>
                </a:solidFill>
              </a:rPr>
              <a:t> </a:t>
            </a:r>
            <a:r>
              <a:rPr lang="ru-RU" dirty="0" err="1" smtClean="0">
                <a:solidFill>
                  <a:schemeClr val="bg1"/>
                </a:solidFill>
              </a:rPr>
              <a:t>Хейли</a:t>
            </a:r>
            <a:r>
              <a:rPr lang="ru-RU" dirty="0" smtClean="0">
                <a:solidFill>
                  <a:schemeClr val="bg1"/>
                </a:solidFill>
              </a:rPr>
              <a:t>. Этот коллектив исследователей разработал модель психотерапии, получившую название </a:t>
            </a:r>
            <a:r>
              <a:rPr lang="ru-RU" b="1" dirty="0" smtClean="0">
                <a:solidFill>
                  <a:schemeClr val="bg1"/>
                </a:solidFill>
              </a:rPr>
              <a:t>структурной семейной психотерапии</a:t>
            </a:r>
            <a:endParaRPr lang="ru-RU" b="1" dirty="0">
              <a:solidFill>
                <a:schemeClr val="bg1"/>
              </a:solidFill>
              <a:latin typeface="Times New Roman" pitchFamily="18" charset="0"/>
              <a:cs typeface="Times New Roman" pitchFamily="18" charset="0"/>
            </a:endParaRPr>
          </a:p>
        </p:txBody>
      </p:sp>
    </p:spTree>
  </p:cSld>
  <p:clrMapOvr>
    <a:masterClrMapping/>
  </p:clrMapOvr>
  <p:transition>
    <p:diamond/>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dirty="0" smtClean="0">
                <a:latin typeface="Times New Roman" pitchFamily="18" charset="0"/>
                <a:cs typeface="Times New Roman" pitchFamily="18" charset="0"/>
              </a:rPr>
              <a:t>Оценка последствий воздействия проблемы</a:t>
            </a:r>
            <a:r>
              <a:rPr lang="ru-RU" dirty="0" smtClean="0"/>
              <a:t>. </a:t>
            </a:r>
            <a:endParaRPr lang="ru-RU" dirty="0"/>
          </a:p>
        </p:txBody>
      </p:sp>
      <p:sp>
        <p:nvSpPr>
          <p:cNvPr id="19459" name="Объект 2"/>
          <p:cNvSpPr>
            <a:spLocks noGrp="1"/>
          </p:cNvSpPr>
          <p:nvPr>
            <p:ph idx="1"/>
          </p:nvPr>
        </p:nvSpPr>
        <p:spPr/>
        <p:txBody>
          <a:bodyPr>
            <a:normAutofit lnSpcReduction="10000"/>
          </a:bodyPr>
          <a:lstStyle/>
          <a:p>
            <a:pPr marL="0" indent="0" algn="ctr" eaLnBrk="1" hangingPunct="1">
              <a:buFont typeface="Arial" charset="0"/>
              <a:buNone/>
            </a:pPr>
            <a:endParaRPr lang="ru-RU" altLang="ru-RU" sz="3200" dirty="0" smtClean="0"/>
          </a:p>
          <a:p>
            <a:pPr marL="0" indent="0" algn="ctr" eaLnBrk="1" hangingPunct="1">
              <a:buFont typeface="Arial" charset="0"/>
              <a:buNone/>
            </a:pPr>
            <a:r>
              <a:rPr lang="ru-RU" altLang="ru-RU" sz="3200" dirty="0" smtClean="0">
                <a:latin typeface="Times New Roman" pitchFamily="18" charset="0"/>
                <a:cs typeface="Times New Roman" pitchFamily="18" charset="0"/>
              </a:rPr>
              <a:t>помогает оценить «поступки»» проблемы и последствия ее воздействия на разные области жизни. ( «вас устраивает, то что делает проблема? Как вы относитесь к тому, что происходит? Если бы волей судеб в вашей жизни все навсегда осталось бы как сейчас, остались бы у вас по этому поводу какие-нибудь вопросы?»</a:t>
            </a:r>
          </a:p>
        </p:txBody>
      </p:sp>
    </p:spTree>
  </p:cSld>
  <p:clrMapOvr>
    <a:masterClrMapping/>
  </p:clrMapOvr>
  <p:transition>
    <p:diamon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04"/>
            <a:ext cx="8286808" cy="1000132"/>
          </a:xfrm>
        </p:spPr>
        <p:txBody>
          <a:bodyPr>
            <a:normAutofit fontScale="90000"/>
          </a:bodyPr>
          <a:lstStyle/>
          <a:p>
            <a:pPr eaLnBrk="1" fontAlgn="auto" hangingPunct="1">
              <a:spcAft>
                <a:spcPts val="0"/>
              </a:spcAft>
              <a:defRPr/>
            </a:pP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Обоснование  оценки, выбора позиции. </a:t>
            </a:r>
            <a:r>
              <a:rPr lang="ru-RU" dirty="0" smtClean="0"/>
              <a:t/>
            </a:r>
            <a:br>
              <a:rPr lang="ru-RU" dirty="0" smtClean="0"/>
            </a:br>
            <a:endParaRPr lang="ru-RU" dirty="0"/>
          </a:p>
        </p:txBody>
      </p:sp>
      <p:sp>
        <p:nvSpPr>
          <p:cNvPr id="20483" name="Объект 2"/>
          <p:cNvSpPr>
            <a:spLocks noGrp="1"/>
          </p:cNvSpPr>
          <p:nvPr>
            <p:ph idx="1"/>
          </p:nvPr>
        </p:nvSpPr>
        <p:spPr/>
        <p:txBody>
          <a:bodyPr>
            <a:normAutofit fontScale="92500" lnSpcReduction="10000"/>
          </a:bodyPr>
          <a:lstStyle/>
          <a:p>
            <a:pPr marL="0" indent="0" eaLnBrk="1" hangingPunct="1">
              <a:buFont typeface="Arial" charset="0"/>
              <a:buNone/>
            </a:pPr>
            <a:r>
              <a:rPr lang="ru-RU" altLang="ru-RU" sz="3200" dirty="0" smtClean="0"/>
              <a:t>Почему человек выбирает ту или иную позицию. « вы не могли бы рассказать мне о своей жизни что-то что поможет мне понять, почему вы занимаете именно эту позицию по отношению к происходящему? О каких моментах вашей жизни мог бы рассказать ваш отец, что бы пролить свет на то, почему вы сейчас так несчастливы, почему вас не устраивает происходящее?</a:t>
            </a:r>
          </a:p>
        </p:txBody>
      </p:sp>
    </p:spTree>
  </p:cSld>
  <p:clrMapOvr>
    <a:masterClrMapping/>
  </p:clrMapOvr>
  <p:transition>
    <p:diamon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normAutofit fontScale="90000"/>
          </a:bodyPr>
          <a:lstStyle/>
          <a:p>
            <a:pPr eaLnBrk="1" fontAlgn="auto" hangingPunct="1">
              <a:spcAft>
                <a:spcPts val="0"/>
              </a:spcAft>
              <a:defRPr/>
            </a:pPr>
            <a:r>
              <a:rPr lang="ru-RU" altLang="ru-RU" sz="3200" dirty="0"/>
              <a:t>Карта беседы направленной на восстановление авторской позиции</a:t>
            </a:r>
            <a:r>
              <a:rPr lang="ru-RU" altLang="ru-RU" sz="4000" dirty="0"/>
              <a:t> </a:t>
            </a:r>
          </a:p>
        </p:txBody>
      </p:sp>
      <p:sp>
        <p:nvSpPr>
          <p:cNvPr id="24579" name="Rectangle 5"/>
          <p:cNvSpPr>
            <a:spLocks noGrp="1" noChangeArrowheads="1"/>
          </p:cNvSpPr>
          <p:nvPr>
            <p:ph sz="half" idx="1"/>
          </p:nvPr>
        </p:nvSpPr>
        <p:spPr>
          <a:xfrm>
            <a:off x="179388" y="1557338"/>
            <a:ext cx="2087562" cy="4525962"/>
          </a:xfrm>
        </p:spPr>
        <p:txBody>
          <a:bodyPr/>
          <a:lstStyle/>
          <a:p>
            <a:pPr eaLnBrk="1" hangingPunct="1">
              <a:buFontTx/>
              <a:buNone/>
            </a:pPr>
            <a:r>
              <a:rPr lang="ru-RU" altLang="ru-RU" sz="1400" b="1" dirty="0" smtClean="0"/>
              <a:t>       Ландшафт идентичности</a:t>
            </a:r>
          </a:p>
          <a:p>
            <a:pPr eaLnBrk="1" hangingPunct="1"/>
            <a:r>
              <a:rPr lang="ru-RU" altLang="ru-RU" sz="1200" dirty="0" smtClean="0"/>
              <a:t>Достигнутое понимание</a:t>
            </a:r>
          </a:p>
          <a:p>
            <a:pPr eaLnBrk="1" hangingPunct="1"/>
            <a:r>
              <a:rPr lang="ru-RU" altLang="ru-RU" sz="1200" dirty="0" smtClean="0"/>
              <a:t>Понимание соответствия ценностям</a:t>
            </a:r>
          </a:p>
          <a:p>
            <a:pPr eaLnBrk="1" hangingPunct="1"/>
            <a:r>
              <a:rPr lang="ru-RU" altLang="ru-RU" sz="1200" dirty="0" smtClean="0"/>
              <a:t>Внутренний смысл</a:t>
            </a:r>
          </a:p>
          <a:p>
            <a:pPr eaLnBrk="1" hangingPunct="1"/>
            <a:r>
              <a:rPr lang="ru-RU" altLang="ru-RU" sz="1200" dirty="0" smtClean="0"/>
              <a:t>Осмысление, осознание, знания</a:t>
            </a:r>
            <a:endParaRPr lang="ru-RU" altLang="ru-RU" sz="1400" dirty="0" smtClean="0"/>
          </a:p>
          <a:p>
            <a:pPr eaLnBrk="1" hangingPunct="1"/>
            <a:endParaRPr lang="ru-RU" altLang="ru-RU" sz="1400" dirty="0" smtClean="0"/>
          </a:p>
          <a:p>
            <a:pPr eaLnBrk="1" hangingPunct="1">
              <a:buFontTx/>
              <a:buNone/>
            </a:pPr>
            <a:r>
              <a:rPr lang="ru-RU" altLang="ru-RU" sz="1400" b="1" dirty="0" smtClean="0"/>
              <a:t>      Ландшафт действия</a:t>
            </a:r>
          </a:p>
          <a:p>
            <a:pPr eaLnBrk="1" hangingPunct="1"/>
            <a:r>
              <a:rPr lang="ru-RU" altLang="ru-RU" sz="1200" dirty="0" smtClean="0"/>
              <a:t>События</a:t>
            </a:r>
          </a:p>
          <a:p>
            <a:pPr eaLnBrk="1" hangingPunct="1"/>
            <a:r>
              <a:rPr lang="ru-RU" altLang="ru-RU" sz="1200" dirty="0" smtClean="0"/>
              <a:t>Обстоятельства</a:t>
            </a:r>
          </a:p>
          <a:p>
            <a:pPr eaLnBrk="1" hangingPunct="1"/>
            <a:r>
              <a:rPr lang="ru-RU" altLang="ru-RU" sz="1200" dirty="0" smtClean="0"/>
              <a:t>Последовательность событий</a:t>
            </a:r>
          </a:p>
          <a:p>
            <a:pPr eaLnBrk="1" hangingPunct="1"/>
            <a:r>
              <a:rPr lang="ru-RU" altLang="ru-RU" sz="1200" dirty="0" smtClean="0"/>
              <a:t>Время </a:t>
            </a:r>
          </a:p>
          <a:p>
            <a:pPr eaLnBrk="1" hangingPunct="1"/>
            <a:r>
              <a:rPr lang="ru-RU" altLang="ru-RU" sz="1200" dirty="0" smtClean="0"/>
              <a:t>Сюжет</a:t>
            </a:r>
          </a:p>
          <a:p>
            <a:pPr eaLnBrk="1" hangingPunct="1"/>
            <a:endParaRPr lang="ru-RU" altLang="ru-RU" sz="1200" dirty="0" smtClean="0"/>
          </a:p>
        </p:txBody>
      </p:sp>
      <p:sp>
        <p:nvSpPr>
          <p:cNvPr id="24580" name="Rectangle 6"/>
          <p:cNvSpPr>
            <a:spLocks noGrp="1" noChangeArrowheads="1"/>
          </p:cNvSpPr>
          <p:nvPr>
            <p:ph sz="half" idx="2"/>
          </p:nvPr>
        </p:nvSpPr>
        <p:spPr>
          <a:xfrm>
            <a:off x="1908175" y="4437063"/>
            <a:ext cx="7056438" cy="504825"/>
          </a:xfrm>
        </p:spPr>
        <p:txBody>
          <a:bodyPr/>
          <a:lstStyle/>
          <a:p>
            <a:pPr eaLnBrk="1" hangingPunct="1">
              <a:buFontTx/>
              <a:buNone/>
            </a:pPr>
            <a:r>
              <a:rPr lang="ru-RU" altLang="ru-RU" sz="1200" b="1" dirty="0" smtClean="0"/>
              <a:t> Отдаленное прошлое        Недавнее прошлое         Настоящее            Ближайшее будущее</a:t>
            </a:r>
          </a:p>
        </p:txBody>
      </p:sp>
      <p:sp>
        <p:nvSpPr>
          <p:cNvPr id="24581" name="Line 9"/>
          <p:cNvSpPr>
            <a:spLocks noChangeShapeType="1"/>
          </p:cNvSpPr>
          <p:nvPr/>
        </p:nvSpPr>
        <p:spPr bwMode="auto">
          <a:xfrm>
            <a:off x="2195513" y="1916113"/>
            <a:ext cx="6769100" cy="0"/>
          </a:xfrm>
          <a:prstGeom prst="line">
            <a:avLst/>
          </a:prstGeom>
          <a:noFill/>
          <a:ln w="25400">
            <a:solidFill>
              <a:schemeClr val="tx1"/>
            </a:solidFill>
            <a:round/>
            <a:headEnd/>
            <a:tailEnd/>
          </a:ln>
          <a:effectLst/>
        </p:spPr>
        <p:txBody>
          <a:bodyPr/>
          <a:lstStyle/>
          <a:p>
            <a:endParaRPr lang="ru-RU"/>
          </a:p>
        </p:txBody>
      </p:sp>
      <p:sp>
        <p:nvSpPr>
          <p:cNvPr id="24582" name="Line 10"/>
          <p:cNvSpPr>
            <a:spLocks noChangeShapeType="1"/>
          </p:cNvSpPr>
          <p:nvPr/>
        </p:nvSpPr>
        <p:spPr bwMode="auto">
          <a:xfrm>
            <a:off x="2051050" y="4365625"/>
            <a:ext cx="6913563" cy="0"/>
          </a:xfrm>
          <a:prstGeom prst="line">
            <a:avLst/>
          </a:prstGeom>
          <a:noFill/>
          <a:ln w="25400">
            <a:solidFill>
              <a:schemeClr val="tx1"/>
            </a:solidFill>
            <a:round/>
            <a:headEnd/>
            <a:tailEnd/>
          </a:ln>
          <a:effectLst/>
        </p:spPr>
        <p:txBody>
          <a:bodyPr/>
          <a:lstStyle/>
          <a:p>
            <a:endParaRPr lang="ru-RU"/>
          </a:p>
        </p:txBody>
      </p:sp>
    </p:spTree>
  </p:cSld>
  <p:clrMapOvr>
    <a:masterClrMapping/>
  </p:clrMapOvr>
  <p:transition>
    <p:diamon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2000" dirty="0" smtClean="0">
                <a:solidFill>
                  <a:srgbClr val="FF0000"/>
                </a:solidFill>
                <a:latin typeface="Times New Roman" pitchFamily="18" charset="0"/>
                <a:cs typeface="Times New Roman" pitchFamily="18" charset="0"/>
              </a:rPr>
              <a:t>Матрица </a:t>
            </a:r>
            <a:r>
              <a:rPr lang="ru-RU" sz="2000" dirty="0" err="1" smtClean="0">
                <a:solidFill>
                  <a:srgbClr val="FF0000"/>
                </a:solidFill>
                <a:latin typeface="Times New Roman" pitchFamily="18" charset="0"/>
                <a:cs typeface="Times New Roman" pitchFamily="18" charset="0"/>
              </a:rPr>
              <a:t>взгядов</a:t>
            </a:r>
            <a:r>
              <a:rPr lang="ru-RU" sz="1800" dirty="0" smtClean="0">
                <a:solidFill>
                  <a:srgbClr val="FF0000"/>
                </a:solidFill>
                <a:latin typeface="Times New Roman" pitchFamily="18" charset="0"/>
                <a:cs typeface="Times New Roman" pitchFamily="18" charset="0"/>
              </a:rPr>
              <a:t/>
            </a:r>
            <a:br>
              <a:rPr lang="ru-RU" sz="1800" dirty="0" smtClean="0">
                <a:solidFill>
                  <a:srgbClr val="FF0000"/>
                </a:solidFill>
                <a:latin typeface="Times New Roman" pitchFamily="18" charset="0"/>
                <a:cs typeface="Times New Roman" pitchFamily="18" charset="0"/>
              </a:rPr>
            </a:br>
            <a:r>
              <a:rPr lang="ru-RU" sz="1800" dirty="0" smtClean="0">
                <a:solidFill>
                  <a:srgbClr val="FF0000"/>
                </a:solidFill>
                <a:latin typeface="Times New Roman" pitchFamily="18" charset="0"/>
                <a:cs typeface="Times New Roman" pitchFamily="18" charset="0"/>
              </a:rPr>
              <a:t>(</a:t>
            </a:r>
            <a:r>
              <a:rPr lang="ru-RU" sz="1800" dirty="0" err="1" smtClean="0">
                <a:solidFill>
                  <a:srgbClr val="FF0000"/>
                </a:solidFill>
                <a:latin typeface="Times New Roman" pitchFamily="18" charset="0"/>
                <a:cs typeface="Times New Roman" pitchFamily="18" charset="0"/>
              </a:rPr>
              <a:t>Дзозеф</a:t>
            </a:r>
            <a:r>
              <a:rPr lang="ru-RU" sz="1800" dirty="0" smtClean="0">
                <a:solidFill>
                  <a:srgbClr val="FF0000"/>
                </a:solidFill>
                <a:latin typeface="Times New Roman" pitchFamily="18" charset="0"/>
                <a:cs typeface="Times New Roman" pitchFamily="18" charset="0"/>
              </a:rPr>
              <a:t> Б. , </a:t>
            </a:r>
            <a:r>
              <a:rPr lang="ru-RU" sz="1800" dirty="0" err="1" smtClean="0">
                <a:solidFill>
                  <a:srgbClr val="FF0000"/>
                </a:solidFill>
                <a:latin typeface="Times New Roman" pitchFamily="18" charset="0"/>
                <a:cs typeface="Times New Roman" pitchFamily="18" charset="0"/>
              </a:rPr>
              <a:t>Эрон</a:t>
            </a:r>
            <a:r>
              <a:rPr lang="ru-RU" sz="1800" dirty="0" smtClean="0">
                <a:solidFill>
                  <a:srgbClr val="FF0000"/>
                </a:solidFill>
                <a:latin typeface="Times New Roman" pitchFamily="18" charset="0"/>
                <a:cs typeface="Times New Roman" pitchFamily="18" charset="0"/>
              </a:rPr>
              <a:t> Томас  </a:t>
            </a:r>
            <a:r>
              <a:rPr lang="ru-RU" sz="1800" dirty="0" err="1" smtClean="0">
                <a:solidFill>
                  <a:srgbClr val="FF0000"/>
                </a:solidFill>
                <a:latin typeface="Times New Roman" pitchFamily="18" charset="0"/>
                <a:cs typeface="Times New Roman" pitchFamily="18" charset="0"/>
              </a:rPr>
              <a:t>Лунд</a:t>
            </a:r>
            <a:r>
              <a:rPr lang="ru-RU" sz="1800" dirty="0" smtClean="0">
                <a:solidFill>
                  <a:srgbClr val="FF0000"/>
                </a:solidFill>
                <a:latin typeface="Times New Roman" pitchFamily="18" charset="0"/>
                <a:cs typeface="Times New Roman" pitchFamily="18" charset="0"/>
              </a:rPr>
              <a:t> .)</a:t>
            </a:r>
            <a:endParaRPr lang="ru-RU" sz="1800" dirty="0">
              <a:solidFill>
                <a:srgbClr val="FF0000"/>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500034" y="1397000"/>
          <a:ext cx="7858180" cy="4297680"/>
        </p:xfrm>
        <a:graphic>
          <a:graphicData uri="http://schemas.openxmlformats.org/drawingml/2006/table">
            <a:tbl>
              <a:tblPr firstRow="1" bandRow="1">
                <a:tableStyleId>{5C22544A-7EE6-4342-B048-85BDC9FD1C3A}</a:tableStyleId>
              </a:tblPr>
              <a:tblGrid>
                <a:gridCol w="2243166"/>
                <a:gridCol w="1219200"/>
                <a:gridCol w="1219200"/>
                <a:gridCol w="1219200"/>
                <a:gridCol w="1957414"/>
              </a:tblGrid>
              <a:tr h="457200">
                <a:tc rowSpan="2">
                  <a:txBody>
                    <a:bodyPr/>
                    <a:lstStyle/>
                    <a:p>
                      <a:r>
                        <a:rPr lang="ru-RU" dirty="0" smtClean="0"/>
                        <a:t>Ключевые образы себя</a:t>
                      </a:r>
                      <a:endParaRPr lang="ru-RU" dirty="0"/>
                    </a:p>
                  </a:txBody>
                  <a:tcPr/>
                </a:tc>
                <a:tc gridSpan="4">
                  <a:txBody>
                    <a:bodyPr/>
                    <a:lstStyle/>
                    <a:p>
                      <a:r>
                        <a:rPr lang="ru-RU" dirty="0" smtClean="0"/>
                        <a:t>                 Члены семьи</a:t>
                      </a:r>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457200">
                <a:tc vMerge="1">
                  <a:txBody>
                    <a:bodyPr/>
                    <a:lstStyle/>
                    <a:p>
                      <a:endParaRPr lang="ru-RU"/>
                    </a:p>
                  </a:txBody>
                  <a:tcPr/>
                </a:tc>
                <a:tc gridSpan="4">
                  <a:txBody>
                    <a:bodyPr/>
                    <a:lstStyle/>
                    <a:p>
                      <a:endParaRPr lang="ru-RU"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r>
                        <a:rPr lang="ru-RU" dirty="0" smtClean="0"/>
                        <a:t>Предпочитаемые образы себя </a:t>
                      </a:r>
                      <a:endParaRPr lang="ru-RU" dirty="0"/>
                    </a:p>
                  </a:txBody>
                  <a:tcPr/>
                </a:tc>
                <a:tc>
                  <a:txBody>
                    <a:bodyPr/>
                    <a:lstStyle/>
                    <a:p>
                      <a:endParaRPr lang="ru-RU"/>
                    </a:p>
                  </a:txBody>
                  <a:tcPr/>
                </a:tc>
                <a:tc>
                  <a:txBody>
                    <a:bodyPr/>
                    <a:lstStyle/>
                    <a:p>
                      <a:endParaRPr lang="ru-RU"/>
                    </a:p>
                  </a:txBody>
                  <a:tcPr/>
                </a:tc>
                <a:tc>
                  <a:txBody>
                    <a:bodyPr/>
                    <a:lstStyle/>
                    <a:p>
                      <a:endParaRPr lang="ru-RU" dirty="0"/>
                    </a:p>
                  </a:txBody>
                  <a:tcPr/>
                </a:tc>
                <a:tc>
                  <a:txBody>
                    <a:bodyPr/>
                    <a:lstStyle/>
                    <a:p>
                      <a:endParaRPr lang="ru-RU"/>
                    </a:p>
                  </a:txBody>
                  <a:tcPr/>
                </a:tc>
              </a:tr>
              <a:tr h="370840">
                <a:tc>
                  <a:txBody>
                    <a:bodyPr/>
                    <a:lstStyle/>
                    <a:p>
                      <a:r>
                        <a:rPr lang="ru-RU" dirty="0" smtClean="0"/>
                        <a:t>Образы значимых других </a:t>
                      </a:r>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Предпочитаемые образы семье</a:t>
                      </a:r>
                    </a:p>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370840">
                <a:tc>
                  <a:txBody>
                    <a:bodyPr/>
                    <a:lstStyle/>
                    <a:p>
                      <a:r>
                        <a:rPr lang="ru-RU" dirty="0" smtClean="0"/>
                        <a:t>Образы терапевтов и других</a:t>
                      </a:r>
                      <a:r>
                        <a:rPr lang="ru-RU" baseline="0" dirty="0" smtClean="0"/>
                        <a:t> помощников</a:t>
                      </a:r>
                      <a:endParaRPr lang="ru-RU" dirty="0"/>
                    </a:p>
                  </a:txBody>
                  <a:tcPr/>
                </a:tc>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Tree>
  </p:cSld>
  <p:clrMapOvr>
    <a:masterClrMapping/>
  </p:clrMapOvr>
  <p:transition>
    <p:diamond/>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472518" cy="1011222"/>
          </a:xfrm>
        </p:spPr>
        <p:txBody>
          <a:bodyPr>
            <a:noAutofit/>
          </a:bodyPr>
          <a:lstStyle/>
          <a:p>
            <a:r>
              <a:rPr lang="ru-RU" sz="2000" dirty="0" smtClean="0">
                <a:latin typeface="Times New Roman" pitchFamily="18" charset="0"/>
                <a:cs typeface="Times New Roman" pitchFamily="18" charset="0"/>
              </a:rPr>
              <a:t>Приложение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Письменные практики по материалам Дарьи Кутузовой. </a:t>
            </a:r>
            <a:endParaRPr lang="ru-RU" sz="2000" dirty="0">
              <a:latin typeface="Times New Roman" pitchFamily="18" charset="0"/>
              <a:cs typeface="Times New Roman" pitchFamily="18" charset="0"/>
            </a:endParaRPr>
          </a:p>
        </p:txBody>
      </p:sp>
      <p:sp>
        <p:nvSpPr>
          <p:cNvPr id="3" name="Прямоугольник 2"/>
          <p:cNvSpPr/>
          <p:nvPr/>
        </p:nvSpPr>
        <p:spPr>
          <a:xfrm>
            <a:off x="857224" y="1214422"/>
            <a:ext cx="7747224" cy="4524315"/>
          </a:xfrm>
          <a:prstGeom prst="rect">
            <a:avLst/>
          </a:prstGeom>
        </p:spPr>
        <p:txBody>
          <a:bodyPr wrap="square">
            <a:spAutoFit/>
          </a:bodyPr>
          <a:lstStyle/>
          <a:p>
            <a:r>
              <a:rPr lang="ru-RU" sz="2400" b="1" dirty="0" smtClean="0">
                <a:solidFill>
                  <a:srgbClr val="92D050"/>
                </a:solidFill>
                <a:latin typeface="Times New Roman" pitchFamily="18" charset="0"/>
                <a:cs typeface="Times New Roman" pitchFamily="18" charset="0"/>
              </a:rPr>
              <a:t>Создание новой семьи</a:t>
            </a:r>
          </a:p>
          <a:p>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a:t>
            </a:r>
            <a:r>
              <a:rPr lang="ru-RU" sz="2400" dirty="0" smtClean="0">
                <a:latin typeface="Times New Roman" pitchFamily="18" charset="0"/>
                <a:cs typeface="Times New Roman" pitchFamily="18" charset="0"/>
              </a:rPr>
              <a:t>общий  дневник</a:t>
            </a:r>
            <a:r>
              <a:rPr lang="ru-RU" sz="2400" dirty="0">
                <a:latin typeface="Times New Roman" pitchFamily="18" charset="0"/>
                <a:cs typeface="Times New Roman" pitchFamily="18" charset="0"/>
              </a:rPr>
              <a:t>» </a:t>
            </a:r>
          </a:p>
          <a:p>
            <a:r>
              <a:rPr lang="ru-RU" sz="2400" dirty="0" smtClean="0">
                <a:latin typeface="Times New Roman" pitchFamily="18" charset="0"/>
                <a:cs typeface="Times New Roman" pitchFamily="18" charset="0"/>
              </a:rPr>
              <a:t>- «дневник </a:t>
            </a:r>
            <a:r>
              <a:rPr lang="ru-RU" sz="2400" dirty="0">
                <a:latin typeface="Times New Roman" pitchFamily="18" charset="0"/>
                <a:cs typeface="Times New Roman" pitchFamily="18" charset="0"/>
              </a:rPr>
              <a:t>радостей и благодарностей» (в который партнеры по отдельности</a:t>
            </a:r>
          </a:p>
          <a:p>
            <a:r>
              <a:rPr lang="ru-RU" sz="2400" dirty="0">
                <a:latin typeface="Times New Roman" pitchFamily="18" charset="0"/>
                <a:cs typeface="Times New Roman" pitchFamily="18" charset="0"/>
              </a:rPr>
              <a:t>или вместе записывают моменты дня, вызвавшие у них чувство радости, гордости </a:t>
            </a:r>
            <a:r>
              <a:rPr lang="ru-RU" sz="2400" dirty="0" smtClean="0">
                <a:latin typeface="Times New Roman" pitchFamily="18" charset="0"/>
                <a:cs typeface="Times New Roman" pitchFamily="18" charset="0"/>
              </a:rPr>
              <a:t>и/или  благодарности</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p>
          <a:p>
            <a:r>
              <a:rPr lang="ru-RU" sz="2400" dirty="0" smtClean="0">
                <a:latin typeface="Times New Roman" pitchFamily="18" charset="0"/>
                <a:cs typeface="Times New Roman" pitchFamily="18" charset="0"/>
              </a:rPr>
              <a:t>- «дневник </a:t>
            </a:r>
            <a:r>
              <a:rPr lang="ru-RU" sz="2400" dirty="0">
                <a:latin typeface="Times New Roman" pitchFamily="18" charset="0"/>
                <a:cs typeface="Times New Roman" pitchFamily="18" charset="0"/>
              </a:rPr>
              <a:t>личностного роста</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(в который после эмоционально </a:t>
            </a:r>
            <a:r>
              <a:rPr lang="ru-RU" sz="2400" dirty="0" smtClean="0">
                <a:latin typeface="Times New Roman" pitchFamily="18" charset="0"/>
                <a:cs typeface="Times New Roman" pitchFamily="18" charset="0"/>
              </a:rPr>
              <a:t>значимых   ситуаций </a:t>
            </a:r>
            <a:r>
              <a:rPr lang="ru-RU" sz="2400" dirty="0">
                <a:latin typeface="Times New Roman" pitchFamily="18" charset="0"/>
                <a:cs typeface="Times New Roman" pitchFamily="18" charset="0"/>
              </a:rPr>
              <a:t>можно записывать ответы на вопросы «что произошло?», «что я сделал(а) хорошо</a:t>
            </a: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что я в следующий раз хотел(а) бы в похожей ситуации делать по-другому?», «чему мне для</a:t>
            </a:r>
          </a:p>
          <a:p>
            <a:r>
              <a:rPr lang="ru-RU" sz="2400" dirty="0">
                <a:latin typeface="Times New Roman" pitchFamily="18" charset="0"/>
                <a:cs typeface="Times New Roman" pitchFamily="18" charset="0"/>
              </a:rPr>
              <a:t>этого необходимо научиться?»).</a:t>
            </a:r>
          </a:p>
        </p:txBody>
      </p:sp>
    </p:spTree>
    <p:extLst>
      <p:ext uri="{BB962C8B-B14F-4D97-AF65-F5344CB8AC3E}">
        <p14:creationId xmlns:p14="http://schemas.microsoft.com/office/powerpoint/2010/main" val="2136694764"/>
      </p:ext>
    </p:extLst>
  </p:cSld>
  <p:clrMapOvr>
    <a:masterClrMapping/>
  </p:clrMapOvr>
  <p:transition>
    <p:diamon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332656"/>
            <a:ext cx="7992888" cy="5632311"/>
          </a:xfrm>
          <a:prstGeom prst="rect">
            <a:avLst/>
          </a:prstGeom>
        </p:spPr>
        <p:txBody>
          <a:bodyPr wrap="square">
            <a:spAutoFit/>
          </a:bodyPr>
          <a:lstStyle/>
          <a:p>
            <a:r>
              <a:rPr lang="ru-RU" sz="2400" dirty="0">
                <a:latin typeface="Times New Roman" pitchFamily="18" charset="0"/>
                <a:cs typeface="Times New Roman" pitchFamily="18" charset="0"/>
              </a:rPr>
              <a:t>Отдельной практикой может быть </a:t>
            </a:r>
            <a:r>
              <a:rPr lang="ru-RU" sz="2400" dirty="0" smtClean="0">
                <a:latin typeface="Times New Roman" pitchFamily="18" charset="0"/>
                <a:cs typeface="Times New Roman" pitchFamily="18" charset="0"/>
              </a:rPr>
              <a:t>составление</a:t>
            </a:r>
          </a:p>
          <a:p>
            <a:r>
              <a:rPr lang="ru-RU" sz="2400" dirty="0" smtClean="0">
                <a:latin typeface="Times New Roman" pitchFamily="18" charset="0"/>
                <a:cs typeface="Times New Roman" pitchFamily="18" charset="0"/>
              </a:rPr>
              <a:t> </a:t>
            </a:r>
            <a:r>
              <a:rPr lang="ru-RU" sz="2400" b="1" dirty="0">
                <a:latin typeface="Times New Roman" pitchFamily="18" charset="0"/>
                <a:cs typeface="Times New Roman" pitchFamily="18" charset="0"/>
              </a:rPr>
              <a:t>«книги мечтаний»</a:t>
            </a:r>
          </a:p>
          <a:p>
            <a:r>
              <a:rPr lang="ru-RU" sz="2400" dirty="0">
                <a:latin typeface="Times New Roman" pitchFamily="18" charset="0"/>
                <a:cs typeface="Times New Roman" pitchFamily="18" charset="0"/>
              </a:rPr>
              <a:t>- альбома, в который партнеры будут записывать и собирать вдохновляющие изображения </a:t>
            </a:r>
            <a:r>
              <a:rPr lang="ru-RU" sz="2400" dirty="0" smtClean="0">
                <a:latin typeface="Times New Roman" pitchFamily="18" charset="0"/>
                <a:cs typeface="Times New Roman" pitchFamily="18" charset="0"/>
              </a:rPr>
              <a:t>своих желаний</a:t>
            </a:r>
            <a:r>
              <a:rPr lang="ru-RU" sz="2400" dirty="0">
                <a:latin typeface="Times New Roman" pitchFamily="18" charset="0"/>
                <a:cs typeface="Times New Roman" pitchFamily="18" charset="0"/>
              </a:rPr>
              <a:t>, стремлений, мечтаний и планов, которые им хотелось бы реализовать именно в</a:t>
            </a:r>
          </a:p>
          <a:p>
            <a:r>
              <a:rPr lang="ru-RU" sz="2400" dirty="0">
                <a:latin typeface="Times New Roman" pitchFamily="18" charset="0"/>
                <a:cs typeface="Times New Roman" pitchFamily="18" charset="0"/>
              </a:rPr>
              <a:t>качестве семьи.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На </a:t>
            </a:r>
            <a:r>
              <a:rPr lang="ru-RU" sz="2400" dirty="0">
                <a:latin typeface="Times New Roman" pitchFamily="18" charset="0"/>
                <a:cs typeface="Times New Roman" pitchFamily="18" charset="0"/>
              </a:rPr>
              <a:t>этом этапе может </a:t>
            </a:r>
            <a:r>
              <a:rPr lang="ru-RU" sz="2400" dirty="0" smtClean="0">
                <a:latin typeface="Times New Roman" pitchFamily="18" charset="0"/>
                <a:cs typeface="Times New Roman" pitchFamily="18" charset="0"/>
              </a:rPr>
              <a:t>быть важно написать что для </a:t>
            </a:r>
            <a:r>
              <a:rPr lang="ru-RU" sz="2400" dirty="0">
                <a:latin typeface="Times New Roman" pitchFamily="18" charset="0"/>
                <a:cs typeface="Times New Roman" pitchFamily="18" charset="0"/>
              </a:rPr>
              <a:t>человека </a:t>
            </a:r>
            <a:r>
              <a:rPr lang="ru-RU" sz="2400" b="1" dirty="0" smtClean="0">
                <a:latin typeface="Times New Roman" pitchFamily="18" charset="0"/>
                <a:cs typeface="Times New Roman" pitchFamily="18" charset="0"/>
              </a:rPr>
              <a:t>значит «быть </a:t>
            </a:r>
            <a:r>
              <a:rPr lang="ru-RU" sz="2400" b="1" dirty="0">
                <a:latin typeface="Times New Roman" pitchFamily="18" charset="0"/>
                <a:cs typeface="Times New Roman" pitchFamily="18" charset="0"/>
              </a:rPr>
              <a:t>семьей», </a:t>
            </a:r>
            <a:r>
              <a:rPr lang="ru-RU" sz="2400" dirty="0">
                <a:latin typeface="Times New Roman" pitchFamily="18" charset="0"/>
                <a:cs typeface="Times New Roman" pitchFamily="18" charset="0"/>
              </a:rPr>
              <a:t>какие существуют ожидания от семьи, что приемлемо, а что – неприемлемо.</a:t>
            </a:r>
          </a:p>
          <a:p>
            <a:r>
              <a:rPr lang="ru-RU" sz="2400" dirty="0">
                <a:latin typeface="Times New Roman" pitchFamily="18" charset="0"/>
                <a:cs typeface="Times New Roman" pitchFamily="18" charset="0"/>
              </a:rPr>
              <a:t>Бывает полезно описать и потом обсудить </a:t>
            </a:r>
            <a:r>
              <a:rPr lang="ru-RU" sz="2400" b="1" dirty="0">
                <a:latin typeface="Times New Roman" pitchFamily="18" charset="0"/>
                <a:cs typeface="Times New Roman" pitchFamily="18" charset="0"/>
              </a:rPr>
              <a:t>мифы</a:t>
            </a:r>
            <a:r>
              <a:rPr lang="ru-RU" sz="2400" dirty="0">
                <a:latin typeface="Times New Roman" pitchFamily="18" charset="0"/>
                <a:cs typeface="Times New Roman" pitchFamily="18" charset="0"/>
              </a:rPr>
              <a:t> и предписания, касающиеся семейной жизни, </a:t>
            </a:r>
            <a:r>
              <a:rPr lang="ru-RU" sz="2400" dirty="0" smtClean="0">
                <a:latin typeface="Times New Roman" pitchFamily="18" charset="0"/>
                <a:cs typeface="Times New Roman" pitchFamily="18" charset="0"/>
              </a:rPr>
              <a:t>а  также </a:t>
            </a:r>
            <a:r>
              <a:rPr lang="ru-RU" sz="2400" b="1" dirty="0">
                <a:latin typeface="Times New Roman" pitchFamily="18" charset="0"/>
                <a:cs typeface="Times New Roman" pitchFamily="18" charset="0"/>
              </a:rPr>
              <a:t>роли</a:t>
            </a:r>
            <a:r>
              <a:rPr lang="ru-RU" sz="2400" dirty="0">
                <a:latin typeface="Times New Roman" pitchFamily="18" charset="0"/>
                <a:cs typeface="Times New Roman" pitchFamily="18" charset="0"/>
              </a:rPr>
              <a:t> разных членов семьи и ожидания от их поведения в конфликтных ситуациях или в</a:t>
            </a:r>
          </a:p>
          <a:p>
            <a:r>
              <a:rPr lang="ru-RU" sz="2400" dirty="0">
                <a:latin typeface="Times New Roman" pitchFamily="18" charset="0"/>
                <a:cs typeface="Times New Roman" pitchFamily="18" charset="0"/>
              </a:rPr>
              <a:t>трудных ситуациях, с которыми может столкнуться семья</a:t>
            </a:r>
            <a:r>
              <a:rPr lang="ru-RU" sz="2400"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1463044175"/>
      </p:ext>
    </p:extLst>
  </p:cSld>
  <p:clrMapOvr>
    <a:masterClrMapping/>
  </p:clrMapOvr>
  <p:transition>
    <p:diamon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latin typeface="Times New Roman" pitchFamily="18" charset="0"/>
                <a:cs typeface="Times New Roman" pitchFamily="18" charset="0"/>
              </a:rPr>
              <a:t>Когда решают завести первенца</a:t>
            </a:r>
            <a:endParaRPr lang="ru-RU" sz="2400" dirty="0">
              <a:latin typeface="Times New Roman" pitchFamily="18" charset="0"/>
              <a:cs typeface="Times New Roman" pitchFamily="18" charset="0"/>
            </a:endParaRPr>
          </a:p>
        </p:txBody>
      </p:sp>
      <p:sp>
        <p:nvSpPr>
          <p:cNvPr id="3" name="Прямоугольник 2"/>
          <p:cNvSpPr/>
          <p:nvPr/>
        </p:nvSpPr>
        <p:spPr>
          <a:xfrm>
            <a:off x="827584" y="1428736"/>
            <a:ext cx="7704856" cy="2677656"/>
          </a:xfrm>
          <a:prstGeom prst="rect">
            <a:avLst/>
          </a:prstGeom>
        </p:spPr>
        <p:txBody>
          <a:bodyPr wrap="square">
            <a:spAutoFit/>
          </a:bodyPr>
          <a:lstStyle/>
          <a:p>
            <a:pPr marL="285750" indent="-285750">
              <a:buFontTx/>
              <a:buChar char="-"/>
            </a:pPr>
            <a:r>
              <a:rPr lang="ru-RU" sz="2400" dirty="0" smtClean="0">
                <a:latin typeface="Times New Roman" pitchFamily="18" charset="0"/>
                <a:cs typeface="Times New Roman" pitchFamily="18" charset="0"/>
              </a:rPr>
              <a:t>«</a:t>
            </a:r>
            <a:r>
              <a:rPr lang="ru-RU" sz="2400" dirty="0" err="1">
                <a:latin typeface="Times New Roman" pitchFamily="18" charset="0"/>
                <a:cs typeface="Times New Roman" pitchFamily="18" charset="0"/>
              </a:rPr>
              <a:t>неотправляемые</a:t>
            </a:r>
            <a:r>
              <a:rPr lang="ru-RU" sz="2400" dirty="0">
                <a:latin typeface="Times New Roman" pitchFamily="18" charset="0"/>
                <a:cs typeface="Times New Roman" pitchFamily="18" charset="0"/>
              </a:rPr>
              <a:t> письма» ребенку, предкам, себе в будущее. </a:t>
            </a:r>
          </a:p>
          <a:p>
            <a:pPr marL="285750" indent="-285750">
              <a:buFontTx/>
              <a:buChar char="-"/>
            </a:pP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проанализировать смысл для человека разных существующих на данный момент </a:t>
            </a:r>
            <a:r>
              <a:rPr lang="ru-RU" sz="2400" dirty="0" smtClean="0">
                <a:latin typeface="Times New Roman" pitchFamily="18" charset="0"/>
                <a:cs typeface="Times New Roman" pitchFamily="18" charset="0"/>
              </a:rPr>
              <a:t>областей жизни</a:t>
            </a:r>
            <a:r>
              <a:rPr lang="ru-RU" sz="2400" dirty="0">
                <a:latin typeface="Times New Roman" pitchFamily="18" charset="0"/>
                <a:cs typeface="Times New Roman" pitchFamily="18" charset="0"/>
              </a:rPr>
              <a:t>, и попытаться спрогнозировать возможные изменения, вызванные </a:t>
            </a:r>
            <a:r>
              <a:rPr lang="ru-RU" sz="2400" dirty="0" smtClean="0">
                <a:latin typeface="Times New Roman" pitchFamily="18" charset="0"/>
                <a:cs typeface="Times New Roman" pitchFamily="18" charset="0"/>
              </a:rPr>
              <a:t>перераспределением ресурса </a:t>
            </a:r>
            <a:r>
              <a:rPr lang="ru-RU" sz="2400" dirty="0">
                <a:latin typeface="Times New Roman" pitchFamily="18" charset="0"/>
                <a:cs typeface="Times New Roman" pitchFamily="18" charset="0"/>
              </a:rPr>
              <a:t>в связи с появлением нового члена семьи.</a:t>
            </a:r>
          </a:p>
        </p:txBody>
      </p:sp>
    </p:spTree>
    <p:extLst>
      <p:ext uri="{BB962C8B-B14F-4D97-AF65-F5344CB8AC3E}">
        <p14:creationId xmlns:p14="http://schemas.microsoft.com/office/powerpoint/2010/main" val="105555188"/>
      </p:ext>
    </p:extLst>
  </p:cSld>
  <p:clrMapOvr>
    <a:masterClrMapping/>
  </p:clrMapOvr>
  <p:transition>
    <p:diamon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524" y="332656"/>
            <a:ext cx="7756263" cy="1054250"/>
          </a:xfrm>
        </p:spPr>
        <p:txBody>
          <a:bodyPr/>
          <a:lstStyle/>
          <a:p>
            <a:r>
              <a:rPr lang="ru-RU" sz="4000" dirty="0">
                <a:latin typeface="Times New Roman" pitchFamily="18" charset="0"/>
                <a:cs typeface="Times New Roman" pitchFamily="18" charset="0"/>
              </a:rPr>
              <a:t>Рождение ребенка </a:t>
            </a:r>
          </a:p>
        </p:txBody>
      </p:sp>
      <p:sp>
        <p:nvSpPr>
          <p:cNvPr id="3" name="Прямоугольник 2"/>
          <p:cNvSpPr/>
          <p:nvPr/>
        </p:nvSpPr>
        <p:spPr>
          <a:xfrm>
            <a:off x="571471" y="1428736"/>
            <a:ext cx="7916315" cy="4708981"/>
          </a:xfrm>
          <a:prstGeom prst="rect">
            <a:avLst/>
          </a:prstGeom>
        </p:spPr>
        <p:txBody>
          <a:bodyPr wrap="square">
            <a:spAutoFit/>
          </a:bodyPr>
          <a:lstStyle/>
          <a:p>
            <a:r>
              <a:rPr lang="ru-RU" sz="2000" dirty="0" smtClean="0">
                <a:latin typeface="Times New Roman" pitchFamily="18" charset="0"/>
                <a:cs typeface="Times New Roman" pitchFamily="18" charset="0"/>
              </a:rPr>
              <a:t>это </a:t>
            </a:r>
            <a:r>
              <a:rPr lang="ru-RU" sz="2000" dirty="0">
                <a:latin typeface="Times New Roman" pitchFamily="18" charset="0"/>
                <a:cs typeface="Times New Roman" pitchFamily="18" charset="0"/>
              </a:rPr>
              <a:t>мощный трансформирующий опыт, в отношении которого также</a:t>
            </a:r>
          </a:p>
          <a:p>
            <a:r>
              <a:rPr lang="ru-RU" sz="2000" dirty="0">
                <a:latin typeface="Times New Roman" pitchFamily="18" charset="0"/>
                <a:cs typeface="Times New Roman" pitchFamily="18" charset="0"/>
              </a:rPr>
              <a:t>существует множество культурных предписаний и ожиданий. Какими бы ни были </a:t>
            </a:r>
            <a:r>
              <a:rPr lang="ru-RU" sz="2000" dirty="0" smtClean="0">
                <a:latin typeface="Times New Roman" pitchFamily="18" charset="0"/>
                <a:cs typeface="Times New Roman" pitchFamily="18" charset="0"/>
              </a:rPr>
              <a:t>личные ожидания </a:t>
            </a:r>
            <a:r>
              <a:rPr lang="ru-RU" sz="2000" dirty="0">
                <a:latin typeface="Times New Roman" pitchFamily="18" charset="0"/>
                <a:cs typeface="Times New Roman" pitchFamily="18" charset="0"/>
              </a:rPr>
              <a:t>женщины от процесса родов, в большинстве случаев они не реализуются полностью.</a:t>
            </a:r>
          </a:p>
          <a:p>
            <a:r>
              <a:rPr lang="ru-RU" sz="2000" dirty="0">
                <a:latin typeface="Times New Roman" pitchFamily="18" charset="0"/>
                <a:cs typeface="Times New Roman" pitchFamily="18" charset="0"/>
              </a:rPr>
              <a:t>Многие женщины сталкиваются с послеродовым стрессовым расстройством и </a:t>
            </a:r>
            <a:r>
              <a:rPr lang="ru-RU" sz="2000" dirty="0" smtClean="0">
                <a:latin typeface="Times New Roman" pitchFamily="18" charset="0"/>
                <a:cs typeface="Times New Roman" pitchFamily="18" charset="0"/>
              </a:rPr>
              <a:t>послеродовой депрессией</a:t>
            </a:r>
            <a:r>
              <a:rPr lang="ru-RU" sz="2000" dirty="0">
                <a:latin typeface="Times New Roman" pitchFamily="18" charset="0"/>
                <a:cs typeface="Times New Roman" pitchFamily="18" charset="0"/>
              </a:rPr>
              <a:t>. На этом этапе полезным оказывается, в частности, экспрессивное письмо </a:t>
            </a:r>
            <a:r>
              <a:rPr lang="ru-RU" sz="2000" dirty="0" smtClean="0">
                <a:latin typeface="Times New Roman" pitchFamily="18" charset="0"/>
                <a:cs typeface="Times New Roman" pitchFamily="18" charset="0"/>
              </a:rPr>
              <a:t>по </a:t>
            </a:r>
            <a:r>
              <a:rPr lang="ru-RU" sz="2000" dirty="0" err="1" smtClean="0">
                <a:latin typeface="Times New Roman" pitchFamily="18" charset="0"/>
                <a:cs typeface="Times New Roman" pitchFamily="18" charset="0"/>
              </a:rPr>
              <a:t>Пеннебейкеру</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Pennebaker</a:t>
            </a:r>
            <a:r>
              <a:rPr lang="ru-RU" sz="2000" dirty="0">
                <a:latin typeface="Times New Roman" pitchFamily="18" charset="0"/>
                <a:cs typeface="Times New Roman" pitchFamily="18" charset="0"/>
              </a:rPr>
              <a:t>, 2004) с акцентом на те переживания и мысли, возникавшие </a:t>
            </a:r>
            <a:r>
              <a:rPr lang="ru-RU" sz="2000" dirty="0" smtClean="0">
                <a:latin typeface="Times New Roman" pitchFamily="18" charset="0"/>
                <a:cs typeface="Times New Roman" pitchFamily="18" charset="0"/>
              </a:rPr>
              <a:t>в процессе </a:t>
            </a:r>
            <a:r>
              <a:rPr lang="ru-RU" sz="2000" dirty="0">
                <a:latin typeface="Times New Roman" pitchFamily="18" charset="0"/>
                <a:cs typeface="Times New Roman" pitchFamily="18" charset="0"/>
              </a:rPr>
              <a:t>родов, о которых никому не хочется рассказывать</a:t>
            </a:r>
            <a:r>
              <a:rPr lang="ru-RU" sz="2000" dirty="0" smtClean="0">
                <a:latin typeface="Times New Roman" pitchFamily="18" charset="0"/>
                <a:cs typeface="Times New Roman" pitchFamily="18" charset="0"/>
              </a:rPr>
              <a:t>, и </a:t>
            </a:r>
            <a:r>
              <a:rPr lang="ru-RU" sz="2000" dirty="0">
                <a:latin typeface="Times New Roman" pitchFamily="18" charset="0"/>
                <a:cs typeface="Times New Roman" pitchFamily="18" charset="0"/>
              </a:rPr>
              <a:t>структурированные </a:t>
            </a:r>
            <a:r>
              <a:rPr lang="ru-RU" sz="2000" dirty="0" smtClean="0">
                <a:latin typeface="Times New Roman" pitchFamily="18" charset="0"/>
                <a:cs typeface="Times New Roman" pitchFamily="18" charset="0"/>
              </a:rPr>
              <a:t>письменные задания </a:t>
            </a:r>
            <a:r>
              <a:rPr lang="ru-RU" sz="2000" dirty="0">
                <a:latin typeface="Times New Roman" pitchFamily="18" charset="0"/>
                <a:cs typeface="Times New Roman" pitchFamily="18" charset="0"/>
              </a:rPr>
              <a:t>на основе методов работы с травмой (</a:t>
            </a:r>
            <a:r>
              <a:rPr lang="ru-RU" sz="2000" dirty="0" err="1">
                <a:latin typeface="Times New Roman" pitchFamily="18" charset="0"/>
                <a:cs typeface="Times New Roman" pitchFamily="18" charset="0"/>
              </a:rPr>
              <a:t>Denborough</a:t>
            </a:r>
            <a:r>
              <a:rPr lang="ru-RU" sz="2000" dirty="0">
                <a:latin typeface="Times New Roman" pitchFamily="18" charset="0"/>
                <a:cs typeface="Times New Roman" pitchFamily="18" charset="0"/>
              </a:rPr>
              <a:t>, 2006</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Работа с автобиографическими</a:t>
            </a:r>
          </a:p>
          <a:p>
            <a:r>
              <a:rPr lang="ru-RU" sz="2000" dirty="0">
                <a:latin typeface="Times New Roman" pitchFamily="18" charset="0"/>
                <a:cs typeface="Times New Roman" pitchFamily="18" charset="0"/>
              </a:rPr>
              <a:t>воспоминаниями на этом этапе помогает найти точку опоры и источники поддержки в </a:t>
            </a:r>
            <a:r>
              <a:rPr lang="ru-RU" sz="2000" dirty="0" smtClean="0">
                <a:latin typeface="Times New Roman" pitchFamily="18" charset="0"/>
                <a:cs typeface="Times New Roman" pitchFamily="18" charset="0"/>
              </a:rPr>
              <a:t>опыте преодоления </a:t>
            </a:r>
            <a:r>
              <a:rPr lang="ru-RU" sz="2000" dirty="0">
                <a:latin typeface="Times New Roman" pitchFamily="18" charset="0"/>
                <a:cs typeface="Times New Roman" pitchFamily="18" charset="0"/>
              </a:rPr>
              <a:t>сложных ситуаций в прошлом.</a:t>
            </a:r>
          </a:p>
        </p:txBody>
      </p:sp>
    </p:spTree>
    <p:extLst>
      <p:ext uri="{BB962C8B-B14F-4D97-AF65-F5344CB8AC3E}">
        <p14:creationId xmlns:p14="http://schemas.microsoft.com/office/powerpoint/2010/main" val="1159685202"/>
      </p:ext>
    </p:extLst>
  </p:cSld>
  <p:clrMapOvr>
    <a:masterClrMapping/>
  </p:clrMapOvr>
  <p:transition>
    <p:diamon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289" y="116632"/>
            <a:ext cx="7756263" cy="1054250"/>
          </a:xfrm>
        </p:spPr>
        <p:txBody>
          <a:bodyPr/>
          <a:lstStyle/>
          <a:p>
            <a:r>
              <a:rPr lang="ru-RU" sz="4000" dirty="0" smtClean="0"/>
              <a:t>Адаптация к </a:t>
            </a:r>
            <a:r>
              <a:rPr lang="ru-RU" sz="4000" dirty="0" err="1" smtClean="0"/>
              <a:t>родительству</a:t>
            </a:r>
            <a:endParaRPr lang="ru-RU" sz="4000" dirty="0"/>
          </a:p>
        </p:txBody>
      </p:sp>
      <p:sp>
        <p:nvSpPr>
          <p:cNvPr id="3" name="Прямоугольник 2"/>
          <p:cNvSpPr/>
          <p:nvPr/>
        </p:nvSpPr>
        <p:spPr>
          <a:xfrm>
            <a:off x="552386" y="1340768"/>
            <a:ext cx="8124070" cy="4401205"/>
          </a:xfrm>
          <a:prstGeom prst="rect">
            <a:avLst/>
          </a:prstGeom>
        </p:spPr>
        <p:txBody>
          <a:bodyPr wrap="square">
            <a:spAutoFit/>
          </a:bodyPr>
          <a:lstStyle/>
          <a:p>
            <a:r>
              <a:rPr lang="ru-RU" sz="2000" dirty="0" smtClean="0"/>
              <a:t>особенно </a:t>
            </a:r>
            <a:r>
              <a:rPr lang="ru-RU" sz="2000" dirty="0"/>
              <a:t>для того из партнеров, на кого падает максимум</a:t>
            </a:r>
          </a:p>
          <a:p>
            <a:r>
              <a:rPr lang="ru-RU" sz="2000" dirty="0"/>
              <a:t>физической и эмоциональной нагрузки по уходу за ребенком, </a:t>
            </a:r>
            <a:r>
              <a:rPr lang="ru-RU" sz="2000" dirty="0" smtClean="0"/>
              <a:t>полезны</a:t>
            </a:r>
          </a:p>
          <a:p>
            <a:pPr marL="285750" indent="-285750">
              <a:buFontTx/>
              <a:buChar char="-"/>
            </a:pPr>
            <a:r>
              <a:rPr lang="ru-RU" sz="2000" dirty="0" smtClean="0"/>
              <a:t>Краткие фокусирующие </a:t>
            </a:r>
            <a:r>
              <a:rPr lang="ru-RU" sz="2000" dirty="0"/>
              <a:t>упражнения (списки, кластеры, «пятиминутные забеги» и т.п.). </a:t>
            </a:r>
            <a:endParaRPr lang="ru-RU" sz="2000" dirty="0" smtClean="0"/>
          </a:p>
          <a:p>
            <a:pPr marL="285750" indent="-285750">
              <a:buFontTx/>
              <a:buChar char="-"/>
            </a:pPr>
            <a:r>
              <a:rPr lang="ru-RU" sz="2000" dirty="0" smtClean="0"/>
              <a:t>- </a:t>
            </a:r>
            <a:r>
              <a:rPr lang="ru-RU" sz="2000" dirty="0"/>
              <a:t>дневник радостей и благодарностей</a:t>
            </a:r>
            <a:r>
              <a:rPr lang="ru-RU" sz="2000" dirty="0" smtClean="0"/>
              <a:t>, </a:t>
            </a:r>
          </a:p>
          <a:p>
            <a:pPr marL="285750" indent="-285750">
              <a:buFontTx/>
              <a:buChar char="-"/>
            </a:pPr>
            <a:r>
              <a:rPr lang="ru-RU" sz="2000" dirty="0" smtClean="0"/>
              <a:t>- дневник личностного </a:t>
            </a:r>
            <a:r>
              <a:rPr lang="ru-RU" sz="2000" dirty="0"/>
              <a:t>роста </a:t>
            </a:r>
            <a:endParaRPr lang="ru-RU" sz="2000" dirty="0" smtClean="0"/>
          </a:p>
          <a:p>
            <a:pPr marL="285750" indent="-285750">
              <a:buFontTx/>
              <a:buChar char="-"/>
            </a:pPr>
            <a:r>
              <a:rPr lang="ru-RU" sz="2000" dirty="0" smtClean="0"/>
              <a:t>- экспрессивное </a:t>
            </a:r>
            <a:r>
              <a:rPr lang="ru-RU" sz="2000" dirty="0"/>
              <a:t>письмо по </a:t>
            </a:r>
            <a:r>
              <a:rPr lang="ru-RU" sz="2000" dirty="0" err="1"/>
              <a:t>Пеннебейкеру</a:t>
            </a:r>
            <a:r>
              <a:rPr lang="ru-RU" sz="2000" dirty="0"/>
              <a:t>. </a:t>
            </a:r>
            <a:endParaRPr lang="ru-RU" sz="2000" dirty="0" smtClean="0"/>
          </a:p>
          <a:p>
            <a:pPr marL="285750" indent="-285750">
              <a:buFontTx/>
              <a:buChar char="-"/>
            </a:pPr>
            <a:r>
              <a:rPr lang="ru-RU" sz="2000" dirty="0" smtClean="0"/>
              <a:t>На </a:t>
            </a:r>
            <a:r>
              <a:rPr lang="ru-RU" sz="2000" dirty="0"/>
              <a:t>этом этапе у молодых </a:t>
            </a:r>
            <a:r>
              <a:rPr lang="ru-RU" sz="2000" dirty="0" smtClean="0"/>
              <a:t>родителей (вне </a:t>
            </a:r>
            <a:r>
              <a:rPr lang="ru-RU" sz="2000" dirty="0"/>
              <a:t>зависимости от их возраста) в памяти всплывают давно забытые эпизоды из </a:t>
            </a:r>
            <a:r>
              <a:rPr lang="ru-RU" sz="2000" dirty="0" smtClean="0"/>
              <a:t>детства, переосмысляются </a:t>
            </a:r>
            <a:r>
              <a:rPr lang="ru-RU" sz="2000" dirty="0"/>
              <a:t>образы собственных родителей и взаимоотношения с ними. С этими</a:t>
            </a:r>
          </a:p>
          <a:p>
            <a:r>
              <a:rPr lang="ru-RU" sz="2000" dirty="0"/>
              <a:t>воспоминаниями и </a:t>
            </a:r>
            <a:r>
              <a:rPr lang="ru-RU" sz="2000" dirty="0" err="1"/>
              <a:t>осознаваниями</a:t>
            </a:r>
            <a:r>
              <a:rPr lang="ru-RU" sz="2000" dirty="0"/>
              <a:t> также бывает полезно работать письменно.</a:t>
            </a:r>
          </a:p>
        </p:txBody>
      </p:sp>
    </p:spTree>
    <p:extLst>
      <p:ext uri="{BB962C8B-B14F-4D97-AF65-F5344CB8AC3E}">
        <p14:creationId xmlns:p14="http://schemas.microsoft.com/office/powerpoint/2010/main" val="402343114"/>
      </p:ext>
    </p:extLst>
  </p:cSld>
  <p:clrMapOvr>
    <a:masterClrMapping/>
  </p:clrMapOvr>
  <p:transition>
    <p:diamond/>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14356"/>
          </a:xfrm>
        </p:spPr>
        <p:txBody>
          <a:bodyPr>
            <a:normAutofit/>
          </a:bodyPr>
          <a:lstStyle/>
          <a:p>
            <a:pPr algn="ctr"/>
            <a:r>
              <a:rPr lang="ru-RU" sz="2800" dirty="0" smtClean="0">
                <a:solidFill>
                  <a:srgbClr val="FF0000"/>
                </a:solidFill>
                <a:latin typeface="Times New Roman" pitchFamily="18" charset="0"/>
                <a:cs typeface="Times New Roman" pitchFamily="18" charset="0"/>
              </a:rPr>
              <a:t>Разбор случаев </a:t>
            </a:r>
            <a:r>
              <a:rPr lang="ru-RU" sz="2800" dirty="0" err="1" smtClean="0">
                <a:solidFill>
                  <a:srgbClr val="FF0000"/>
                </a:solidFill>
                <a:latin typeface="Times New Roman" pitchFamily="18" charset="0"/>
                <a:cs typeface="Times New Roman" pitchFamily="18" charset="0"/>
              </a:rPr>
              <a:t>генограмм</a:t>
            </a:r>
            <a:endParaRPr lang="ru-RU" sz="2800" dirty="0">
              <a:solidFill>
                <a:srgbClr val="FF0000"/>
              </a:solidFill>
              <a:latin typeface="Times New Roman" pitchFamily="18" charset="0"/>
              <a:cs typeface="Times New Roman" pitchFamily="18" charset="0"/>
            </a:endParaRPr>
          </a:p>
        </p:txBody>
      </p:sp>
      <p:pic>
        <p:nvPicPr>
          <p:cNvPr id="1026" name="Picture 2" descr="C:\Users\TOSHIBA\Desktop\Общая\к конференции\случаи\изменненое\общее.JPG"/>
          <p:cNvPicPr>
            <a:picLocks noChangeAspect="1" noChangeArrowheads="1"/>
          </p:cNvPicPr>
          <p:nvPr/>
        </p:nvPicPr>
        <p:blipFill>
          <a:blip r:embed="rId2" cstate="print"/>
          <a:srcRect/>
          <a:stretch>
            <a:fillRect/>
          </a:stretch>
        </p:blipFill>
        <p:spPr bwMode="auto">
          <a:xfrm>
            <a:off x="714348" y="642918"/>
            <a:ext cx="8072462" cy="6054347"/>
          </a:xfrm>
          <a:prstGeom prst="rect">
            <a:avLst/>
          </a:prstGeom>
          <a:noFill/>
        </p:spPr>
      </p:pic>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500042"/>
            <a:ext cx="7516966" cy="785818"/>
          </a:xfrm>
        </p:spPr>
        <p:txBody>
          <a:bodyPr/>
          <a:lstStyle/>
          <a:p>
            <a:r>
              <a:rPr lang="ru-RU" sz="3200" b="0" dirty="0" smtClean="0">
                <a:solidFill>
                  <a:schemeClr val="bg1"/>
                </a:solidFill>
                <a:latin typeface="Times New Roman" pitchFamily="18" charset="0"/>
                <a:cs typeface="Times New Roman" pitchFamily="18" charset="0"/>
              </a:rPr>
              <a:t>Системный подход</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Текст 2"/>
          <p:cNvSpPr>
            <a:spLocks noGrp="1"/>
          </p:cNvSpPr>
          <p:nvPr>
            <p:ph type="body" idx="1"/>
          </p:nvPr>
        </p:nvSpPr>
        <p:spPr>
          <a:xfrm>
            <a:off x="530352" y="1214422"/>
            <a:ext cx="7772400" cy="5214974"/>
          </a:xfrm>
        </p:spPr>
        <p:txBody>
          <a:bodyPr/>
          <a:lstStyle/>
          <a:p>
            <a:r>
              <a:rPr lang="ru-RU" dirty="0" smtClean="0">
                <a:solidFill>
                  <a:schemeClr val="bg1"/>
                </a:solidFill>
                <a:latin typeface="Times New Roman" pitchFamily="18" charset="0"/>
                <a:cs typeface="Times New Roman" pitchFamily="18" charset="0"/>
              </a:rPr>
              <a:t>Работы С. </a:t>
            </a:r>
            <a:r>
              <a:rPr lang="ru-RU" dirty="0" err="1" smtClean="0">
                <a:solidFill>
                  <a:schemeClr val="bg1"/>
                </a:solidFill>
                <a:latin typeface="Times New Roman" pitchFamily="18" charset="0"/>
                <a:cs typeface="Times New Roman" pitchFamily="18" charset="0"/>
              </a:rPr>
              <a:t>Минухина</a:t>
            </a:r>
            <a:r>
              <a:rPr lang="ru-RU" dirty="0" smtClean="0">
                <a:solidFill>
                  <a:schemeClr val="bg1"/>
                </a:solidFill>
                <a:latin typeface="Times New Roman" pitchFamily="18" charset="0"/>
                <a:cs typeface="Times New Roman" pitchFamily="18" charset="0"/>
              </a:rPr>
              <a:t>, М. </a:t>
            </a:r>
            <a:r>
              <a:rPr lang="ru-RU" dirty="0" err="1" smtClean="0">
                <a:solidFill>
                  <a:schemeClr val="bg1"/>
                </a:solidFill>
                <a:latin typeface="Times New Roman" pitchFamily="18" charset="0"/>
                <a:cs typeface="Times New Roman" pitchFamily="18" charset="0"/>
              </a:rPr>
              <a:t>Боуэна</a:t>
            </a:r>
            <a:r>
              <a:rPr lang="ru-RU" dirty="0" smtClean="0">
                <a:solidFill>
                  <a:schemeClr val="bg1"/>
                </a:solidFill>
                <a:latin typeface="Times New Roman" pitchFamily="18" charset="0"/>
                <a:cs typeface="Times New Roman" pitchFamily="18" charset="0"/>
              </a:rPr>
              <a:t>, Н. </a:t>
            </a:r>
            <a:r>
              <a:rPr lang="ru-RU" dirty="0" err="1" smtClean="0">
                <a:solidFill>
                  <a:schemeClr val="bg1"/>
                </a:solidFill>
                <a:latin typeface="Times New Roman" pitchFamily="18" charset="0"/>
                <a:cs typeface="Times New Roman" pitchFamily="18" charset="0"/>
              </a:rPr>
              <a:t>Аккермана</a:t>
            </a:r>
            <a:r>
              <a:rPr lang="ru-RU" dirty="0" smtClean="0">
                <a:solidFill>
                  <a:schemeClr val="bg1"/>
                </a:solidFill>
                <a:latin typeface="Times New Roman" pitchFamily="18" charset="0"/>
                <a:cs typeface="Times New Roman" pitchFamily="18" charset="0"/>
              </a:rPr>
              <a:t>, К. </a:t>
            </a:r>
            <a:r>
              <a:rPr lang="ru-RU" dirty="0" err="1" smtClean="0">
                <a:solidFill>
                  <a:schemeClr val="bg1"/>
                </a:solidFill>
                <a:latin typeface="Times New Roman" pitchFamily="18" charset="0"/>
                <a:cs typeface="Times New Roman" pitchFamily="18" charset="0"/>
              </a:rPr>
              <a:t>Витакера</a:t>
            </a:r>
            <a:r>
              <a:rPr lang="ru-RU" dirty="0" smtClean="0">
                <a:solidFill>
                  <a:schemeClr val="bg1"/>
                </a:solidFill>
                <a:latin typeface="Times New Roman" pitchFamily="18" charset="0"/>
                <a:cs typeface="Times New Roman" pitchFamily="18" charset="0"/>
              </a:rPr>
              <a:t>, И. </a:t>
            </a:r>
            <a:r>
              <a:rPr lang="ru-RU" dirty="0" err="1" smtClean="0">
                <a:solidFill>
                  <a:schemeClr val="bg1"/>
                </a:solidFill>
                <a:latin typeface="Times New Roman" pitchFamily="18" charset="0"/>
                <a:cs typeface="Times New Roman" pitchFamily="18" charset="0"/>
              </a:rPr>
              <a:t>Бошормени-Надя</a:t>
            </a:r>
            <a:r>
              <a:rPr lang="ru-RU" dirty="0" smtClean="0">
                <a:solidFill>
                  <a:schemeClr val="bg1"/>
                </a:solidFill>
                <a:latin typeface="Times New Roman" pitchFamily="18" charset="0"/>
                <a:cs typeface="Times New Roman" pitchFamily="18" charset="0"/>
              </a:rPr>
              <a:t>, Т. Лидса, группы Пало-Альто и других способствовали появлению новой парадигмы в мышлении. Раньше считалось, что причины симптоматического поведения коренятся в самом индивиде, теперь же психотерапевты стали склоняться к тому, чтобы видеть проблему в семейных взаимоотношениях, и работать с ней в рамках семейной психотерапии.</a:t>
            </a:r>
          </a:p>
          <a:p>
            <a:endParaRPr lang="ru-RU" dirty="0">
              <a:solidFill>
                <a:schemeClr val="bg1"/>
              </a:solidFill>
              <a:latin typeface="Times New Roman" pitchFamily="18" charset="0"/>
              <a:cs typeface="Times New Roman" pitchFamily="18" charset="0"/>
            </a:endParaRPr>
          </a:p>
        </p:txBody>
      </p:sp>
    </p:spTree>
  </p:cSld>
  <p:clrMapOvr>
    <a:masterClrMapping/>
  </p:clrMapOvr>
  <p:transition>
    <p:diamond/>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OSHIBA\Desktop\Общая\к конференции\случаи\изменненое\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diamond/>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TOSHIBA\Desktop\Общая\к конференции\случаи\изменненое\2.JPG"/>
          <p:cNvPicPr>
            <a:picLocks noChangeAspect="1" noChangeArrowheads="1"/>
          </p:cNvPicPr>
          <p:nvPr/>
        </p:nvPicPr>
        <p:blipFill>
          <a:blip r:embed="rId2" cstate="print"/>
          <a:srcRect/>
          <a:stretch>
            <a:fillRect/>
          </a:stretch>
        </p:blipFill>
        <p:spPr bwMode="auto">
          <a:xfrm>
            <a:off x="0" y="-319502"/>
            <a:ext cx="9340870" cy="7177501"/>
          </a:xfrm>
          <a:prstGeom prst="rect">
            <a:avLst/>
          </a:prstGeom>
          <a:noFill/>
        </p:spPr>
      </p:pic>
    </p:spTree>
  </p:cSld>
  <p:clrMapOvr>
    <a:masterClrMapping/>
  </p:clrMapOvr>
  <p:transition>
    <p:diamond/>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OSHIBA\Desktop\Общая\к конференции\случаи\изменненое\3.JPG"/>
          <p:cNvPicPr>
            <a:picLocks noChangeAspect="1" noChangeArrowheads="1"/>
          </p:cNvPicPr>
          <p:nvPr/>
        </p:nvPicPr>
        <p:blipFill>
          <a:blip r:embed="rId2" cstate="print"/>
          <a:srcRect/>
          <a:stretch>
            <a:fillRect/>
          </a:stretch>
        </p:blipFill>
        <p:spPr bwMode="auto">
          <a:xfrm>
            <a:off x="-1287863" y="-857280"/>
            <a:ext cx="11397697" cy="7587003"/>
          </a:xfrm>
          <a:prstGeom prst="rect">
            <a:avLst/>
          </a:prstGeom>
          <a:noFill/>
        </p:spPr>
      </p:pic>
    </p:spTree>
  </p:cSld>
  <p:clrMapOvr>
    <a:masterClrMapping/>
  </p:clrMapOvr>
  <p:transition>
    <p:diamond/>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OSHIBA\Desktop\Общая\к конференции\случаи\изменненое\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diamond/>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14290"/>
            <a:ext cx="8229600" cy="1143000"/>
          </a:xfrm>
        </p:spPr>
        <p:txBody>
          <a:bodyPr>
            <a:normAutofit/>
          </a:bodyPr>
          <a:lstStyle/>
          <a:p>
            <a:pPr algn="ctr"/>
            <a:r>
              <a:rPr lang="ru-RU" sz="1600" dirty="0" smtClean="0">
                <a:solidFill>
                  <a:srgbClr val="FF0000"/>
                </a:solidFill>
                <a:latin typeface="Times New Roman" pitchFamily="18" charset="0"/>
                <a:cs typeface="Times New Roman" pitchFamily="18" charset="0"/>
              </a:rPr>
              <a:t>Творческая составляющая</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психологического сопровождения.</a:t>
            </a:r>
            <a:br>
              <a:rPr lang="ru-RU" sz="1600" dirty="0" smtClean="0">
                <a:solidFill>
                  <a:srgbClr val="FF0000"/>
                </a:solidFill>
                <a:latin typeface="Times New Roman" pitchFamily="18" charset="0"/>
                <a:cs typeface="Times New Roman" pitchFamily="18" charset="0"/>
              </a:rPr>
            </a:br>
            <a:r>
              <a:rPr lang="ru-RU" sz="1600" dirty="0" smtClean="0">
                <a:solidFill>
                  <a:srgbClr val="FF0000"/>
                </a:solidFill>
                <a:latin typeface="Times New Roman" pitchFamily="18" charset="0"/>
                <a:cs typeface="Times New Roman" pitchFamily="18" charset="0"/>
              </a:rPr>
              <a:t> ( «Я и мой ребенок», «Птица у гнезда», «</a:t>
            </a:r>
            <a:r>
              <a:rPr lang="ru-RU" sz="1600" dirty="0" err="1" smtClean="0">
                <a:solidFill>
                  <a:srgbClr val="FF0000"/>
                </a:solidFill>
                <a:latin typeface="Times New Roman" pitchFamily="18" charset="0"/>
                <a:cs typeface="Times New Roman" pitchFamily="18" charset="0"/>
              </a:rPr>
              <a:t>Мандалы</a:t>
            </a:r>
            <a:r>
              <a:rPr lang="ru-RU" sz="1600" dirty="0" smtClean="0">
                <a:solidFill>
                  <a:srgbClr val="FF0000"/>
                </a:solidFill>
                <a:latin typeface="Times New Roman" pitchFamily="18" charset="0"/>
                <a:cs typeface="Times New Roman" pitchFamily="18" charset="0"/>
              </a:rPr>
              <a:t>») </a:t>
            </a:r>
            <a:endParaRPr lang="ru-RU" sz="1600" dirty="0">
              <a:solidFill>
                <a:srgbClr val="FF0000"/>
              </a:solidFill>
              <a:latin typeface="Times New Roman" pitchFamily="18" charset="0"/>
              <a:cs typeface="Times New Roman" pitchFamily="18" charset="0"/>
            </a:endParaRPr>
          </a:p>
        </p:txBody>
      </p:sp>
      <p:pic>
        <p:nvPicPr>
          <p:cNvPr id="2050" name="Picture 2" descr="C:\Users\TOSHIBA\Desktop\Общая\к конференции\DSCN0932.JPG"/>
          <p:cNvPicPr>
            <a:picLocks noGrp="1" noChangeAspect="1" noChangeArrowheads="1"/>
          </p:cNvPicPr>
          <p:nvPr>
            <p:ph idx="1"/>
          </p:nvPr>
        </p:nvPicPr>
        <p:blipFill>
          <a:blip r:embed="rId2" cstate="print"/>
          <a:srcRect/>
          <a:stretch>
            <a:fillRect/>
          </a:stretch>
        </p:blipFill>
        <p:spPr bwMode="auto">
          <a:xfrm>
            <a:off x="1428728" y="1357298"/>
            <a:ext cx="6034616" cy="4221174"/>
          </a:xfrm>
          <a:prstGeom prst="rect">
            <a:avLst/>
          </a:prstGeom>
          <a:noFill/>
        </p:spPr>
      </p:pic>
    </p:spTree>
  </p:cSld>
  <p:clrMapOvr>
    <a:masterClrMapping/>
  </p:clrMapOvr>
  <p:transition>
    <p:diamond/>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0" dirty="0" smtClean="0">
                <a:solidFill>
                  <a:schemeClr val="tx1"/>
                </a:solidFill>
                <a:latin typeface="Times New Roman" pitchFamily="18" charset="0"/>
                <a:cs typeface="Times New Roman" pitchFamily="18" charset="0"/>
              </a:rPr>
              <a:t>Беременные женщины с куклой «</a:t>
            </a:r>
            <a:r>
              <a:rPr lang="ru-RU" sz="2000" b="0" dirty="0" err="1" smtClean="0">
                <a:solidFill>
                  <a:schemeClr val="tx1"/>
                </a:solidFill>
                <a:latin typeface="Times New Roman" pitchFamily="18" charset="0"/>
                <a:cs typeface="Times New Roman" pitchFamily="18" charset="0"/>
              </a:rPr>
              <a:t>Берегиня</a:t>
            </a:r>
            <a:r>
              <a:rPr lang="ru-RU" sz="2000" b="0" dirty="0" smtClean="0">
                <a:solidFill>
                  <a:schemeClr val="tx1"/>
                </a:solidFill>
                <a:latin typeface="Times New Roman" pitchFamily="18" charset="0"/>
                <a:cs typeface="Times New Roman" pitchFamily="18" charset="0"/>
              </a:rPr>
              <a:t>»</a:t>
            </a:r>
            <a:endParaRPr lang="ru-RU" sz="2000" b="0" dirty="0">
              <a:solidFill>
                <a:schemeClr val="tx1"/>
              </a:solidFill>
              <a:latin typeface="Times New Roman" pitchFamily="18" charset="0"/>
              <a:cs typeface="Times New Roman" pitchFamily="18" charset="0"/>
            </a:endParaRPr>
          </a:p>
        </p:txBody>
      </p:sp>
      <p:pic>
        <p:nvPicPr>
          <p:cNvPr id="3074" name="Picture 2" descr="C:\Users\TOSHIBA\Desktop\Общая\к конференции\DSCN0927.JPG"/>
          <p:cNvPicPr>
            <a:picLocks noGrp="1" noChangeAspect="1" noChangeArrowheads="1"/>
          </p:cNvPicPr>
          <p:nvPr>
            <p:ph idx="1"/>
          </p:nvPr>
        </p:nvPicPr>
        <p:blipFill>
          <a:blip r:embed="rId2" cstate="print"/>
          <a:srcRect/>
          <a:stretch>
            <a:fillRect/>
          </a:stretch>
        </p:blipFill>
        <p:spPr bwMode="auto">
          <a:xfrm>
            <a:off x="2571736" y="1357298"/>
            <a:ext cx="2286016" cy="2428892"/>
          </a:xfrm>
          <a:prstGeom prst="rect">
            <a:avLst/>
          </a:prstGeom>
          <a:noFill/>
        </p:spPr>
      </p:pic>
      <p:pic>
        <p:nvPicPr>
          <p:cNvPr id="3076" name="Picture 4" descr="C:\Users\TOSHIBA\Desktop\Общая\к конференции\DSCN0929.JPG"/>
          <p:cNvPicPr>
            <a:picLocks noChangeAspect="1" noChangeArrowheads="1"/>
          </p:cNvPicPr>
          <p:nvPr/>
        </p:nvPicPr>
        <p:blipFill>
          <a:blip r:embed="rId3" cstate="print"/>
          <a:srcRect/>
          <a:stretch>
            <a:fillRect/>
          </a:stretch>
        </p:blipFill>
        <p:spPr bwMode="auto">
          <a:xfrm>
            <a:off x="5572132" y="1362025"/>
            <a:ext cx="2357453" cy="2352727"/>
          </a:xfrm>
          <a:prstGeom prst="rect">
            <a:avLst/>
          </a:prstGeom>
          <a:noFill/>
        </p:spPr>
      </p:pic>
      <p:pic>
        <p:nvPicPr>
          <p:cNvPr id="3077" name="Picture 5" descr="C:\Users\TOSHIBA\Desktop\Общая\к конференции\DSCN0928.JPG"/>
          <p:cNvPicPr>
            <a:picLocks noChangeAspect="1" noChangeArrowheads="1"/>
          </p:cNvPicPr>
          <p:nvPr/>
        </p:nvPicPr>
        <p:blipFill>
          <a:blip r:embed="rId4" cstate="print"/>
          <a:srcRect/>
          <a:stretch>
            <a:fillRect/>
          </a:stretch>
        </p:blipFill>
        <p:spPr bwMode="auto">
          <a:xfrm>
            <a:off x="2571736" y="4000504"/>
            <a:ext cx="2286016" cy="2143140"/>
          </a:xfrm>
          <a:prstGeom prst="rect">
            <a:avLst/>
          </a:prstGeom>
          <a:noFill/>
        </p:spPr>
      </p:pic>
      <p:pic>
        <p:nvPicPr>
          <p:cNvPr id="3078" name="Picture 6" descr="G:\сессии\Марина\DSCN0880.JPG"/>
          <p:cNvPicPr>
            <a:picLocks noChangeAspect="1" noChangeArrowheads="1"/>
          </p:cNvPicPr>
          <p:nvPr/>
        </p:nvPicPr>
        <p:blipFill>
          <a:blip r:embed="rId5" cstate="print"/>
          <a:srcRect/>
          <a:stretch>
            <a:fillRect/>
          </a:stretch>
        </p:blipFill>
        <p:spPr bwMode="auto">
          <a:xfrm>
            <a:off x="5572132" y="4214818"/>
            <a:ext cx="2357454" cy="2000264"/>
          </a:xfrm>
          <a:prstGeom prst="rect">
            <a:avLst/>
          </a:prstGeom>
          <a:noFill/>
        </p:spPr>
      </p:pic>
    </p:spTree>
  </p:cSld>
  <p:clrMapOvr>
    <a:masterClrMapping/>
  </p:clrMapOvr>
  <p:transition>
    <p:diamond/>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428604"/>
            <a:ext cx="8501122" cy="6000792"/>
          </a:xfrm>
        </p:spPr>
        <p:txBody>
          <a:bodyPr>
            <a:normAutofit fontScale="62500" lnSpcReduction="20000"/>
          </a:bodyPr>
          <a:lstStyle/>
          <a:p>
            <a:endParaRPr lang="ru-RU" sz="2400" dirty="0" smtClean="0">
              <a:solidFill>
                <a:srgbClr val="FF0000"/>
              </a:solidFill>
              <a:latin typeface="Times New Roman" pitchFamily="18" charset="0"/>
              <a:cs typeface="Times New Roman" pitchFamily="18" charset="0"/>
            </a:endParaRPr>
          </a:p>
          <a:p>
            <a:endParaRPr lang="ru-RU" sz="2400" dirty="0" smtClean="0">
              <a:solidFill>
                <a:srgbClr val="FF0000"/>
              </a:solidFill>
              <a:latin typeface="Times New Roman" pitchFamily="18" charset="0"/>
              <a:cs typeface="Times New Roman" pitchFamily="18" charset="0"/>
            </a:endParaRPr>
          </a:p>
          <a:p>
            <a:r>
              <a:rPr lang="ru-RU" sz="2400" b="1" dirty="0" smtClean="0"/>
              <a:t>Инструкция к применению для системного семейного терапевта.</a:t>
            </a:r>
            <a:endParaRPr lang="ru-RU" sz="2400" dirty="0" smtClean="0"/>
          </a:p>
          <a:p>
            <a:r>
              <a:rPr lang="ru-RU" sz="2600" dirty="0" smtClean="0">
                <a:latin typeface="Times New Roman" pitchFamily="18" charset="0"/>
                <a:cs typeface="Times New Roman" pitchFamily="18" charset="0"/>
              </a:rPr>
              <a:t>Когда клиент приходит, </a:t>
            </a:r>
          </a:p>
          <a:p>
            <a:r>
              <a:rPr lang="ru-RU" sz="2600" dirty="0" smtClean="0">
                <a:latin typeface="Times New Roman" pitchFamily="18" charset="0"/>
                <a:cs typeface="Times New Roman" pitchFamily="18" charset="0"/>
              </a:rPr>
              <a:t>узнай - каков симптом.</a:t>
            </a:r>
          </a:p>
          <a:p>
            <a:r>
              <a:rPr lang="ru-RU" sz="2600" dirty="0" smtClean="0">
                <a:latin typeface="Times New Roman" pitchFamily="18" charset="0"/>
                <a:cs typeface="Times New Roman" pitchFamily="18" charset="0"/>
              </a:rPr>
              <a:t>Построить </a:t>
            </a:r>
            <a:r>
              <a:rPr lang="ru-RU" sz="2600" dirty="0" err="1" smtClean="0">
                <a:latin typeface="Times New Roman" pitchFamily="18" charset="0"/>
                <a:cs typeface="Times New Roman" pitchFamily="18" charset="0"/>
              </a:rPr>
              <a:t>генограмму</a:t>
            </a:r>
            <a:r>
              <a:rPr lang="ru-RU" sz="2600" dirty="0" smtClean="0">
                <a:latin typeface="Times New Roman" pitchFamily="18" charset="0"/>
                <a:cs typeface="Times New Roman" pitchFamily="18" charset="0"/>
              </a:rPr>
              <a:t> </a:t>
            </a:r>
          </a:p>
          <a:p>
            <a:r>
              <a:rPr lang="ru-RU" sz="2600" dirty="0" smtClean="0">
                <a:latin typeface="Times New Roman" pitchFamily="18" charset="0"/>
                <a:cs typeface="Times New Roman" pitchFamily="18" charset="0"/>
              </a:rPr>
              <a:t>не забывай потом.</a:t>
            </a:r>
          </a:p>
          <a:p>
            <a:r>
              <a:rPr lang="ru-RU" sz="2600" dirty="0" smtClean="0">
                <a:latin typeface="Times New Roman" pitchFamily="18" charset="0"/>
                <a:cs typeface="Times New Roman" pitchFamily="18" charset="0"/>
              </a:rPr>
              <a:t>Прибегнуть к циркулярным вопросам поспеши, </a:t>
            </a:r>
          </a:p>
          <a:p>
            <a:r>
              <a:rPr lang="ru-RU" sz="2600" dirty="0" smtClean="0">
                <a:latin typeface="Times New Roman" pitchFamily="18" charset="0"/>
                <a:cs typeface="Times New Roman" pitchFamily="18" charset="0"/>
              </a:rPr>
              <a:t>они сбор информации помогут завершить!</a:t>
            </a:r>
          </a:p>
          <a:p>
            <a:r>
              <a:rPr lang="ru-RU" sz="2600" dirty="0" smtClean="0">
                <a:latin typeface="Times New Roman" pitchFamily="18" charset="0"/>
                <a:cs typeface="Times New Roman" pitchFamily="18" charset="0"/>
              </a:rPr>
              <a:t> </a:t>
            </a:r>
          </a:p>
          <a:p>
            <a:r>
              <a:rPr lang="ru-RU" sz="2600" dirty="0" smtClean="0">
                <a:latin typeface="Times New Roman" pitchFamily="18" charset="0"/>
                <a:cs typeface="Times New Roman" pitchFamily="18" charset="0"/>
              </a:rPr>
              <a:t>Вопросом сокровенным затем ты загрузись: </a:t>
            </a:r>
          </a:p>
          <a:p>
            <a:r>
              <a:rPr lang="ru-RU" sz="2600" dirty="0" smtClean="0">
                <a:latin typeface="Times New Roman" pitchFamily="18" charset="0"/>
                <a:cs typeface="Times New Roman" pitchFamily="18" charset="0"/>
              </a:rPr>
              <a:t>«Зачем симптом системе?» - понять ты потрудись.</a:t>
            </a:r>
          </a:p>
          <a:p>
            <a:r>
              <a:rPr lang="ru-RU" sz="2600" dirty="0" smtClean="0">
                <a:latin typeface="Times New Roman" pitchFamily="18" charset="0"/>
                <a:cs typeface="Times New Roman" pitchFamily="18" charset="0"/>
              </a:rPr>
              <a:t>Системная гипотеза  - </a:t>
            </a:r>
            <a:r>
              <a:rPr lang="ru-RU" sz="2600" dirty="0" err="1" smtClean="0">
                <a:latin typeface="Times New Roman" pitchFamily="18" charset="0"/>
                <a:cs typeface="Times New Roman" pitchFamily="18" charset="0"/>
              </a:rPr>
              <a:t>приблуда</a:t>
            </a:r>
            <a:r>
              <a:rPr lang="ru-RU" sz="2600" dirty="0" smtClean="0">
                <a:latin typeface="Times New Roman" pitchFamily="18" charset="0"/>
                <a:cs typeface="Times New Roman" pitchFamily="18" charset="0"/>
              </a:rPr>
              <a:t> еще та! </a:t>
            </a:r>
          </a:p>
          <a:p>
            <a:r>
              <a:rPr lang="ru-RU" sz="2600" dirty="0" smtClean="0">
                <a:latin typeface="Times New Roman" pitchFamily="18" charset="0"/>
                <a:cs typeface="Times New Roman" pitchFamily="18" charset="0"/>
              </a:rPr>
              <a:t>Когда ее составишь – вот будет красота!</a:t>
            </a:r>
          </a:p>
          <a:p>
            <a:r>
              <a:rPr lang="ru-RU" sz="2600" dirty="0" smtClean="0">
                <a:latin typeface="Times New Roman" pitchFamily="18" charset="0"/>
                <a:cs typeface="Times New Roman" pitchFamily="18" charset="0"/>
              </a:rPr>
              <a:t> </a:t>
            </a:r>
          </a:p>
          <a:p>
            <a:r>
              <a:rPr lang="ru-RU" sz="2600" dirty="0" smtClean="0">
                <a:latin typeface="Times New Roman" pitchFamily="18" charset="0"/>
                <a:cs typeface="Times New Roman" pitchFamily="18" charset="0"/>
              </a:rPr>
              <a:t>Системную гипотезу ты в голове держи! </a:t>
            </a:r>
          </a:p>
          <a:p>
            <a:r>
              <a:rPr lang="ru-RU" sz="2600" dirty="0" smtClean="0">
                <a:latin typeface="Times New Roman" pitchFamily="18" charset="0"/>
                <a:cs typeface="Times New Roman" pitchFamily="18" charset="0"/>
              </a:rPr>
              <a:t>Запрос  с клиента точный, тем временем стряси!</a:t>
            </a:r>
          </a:p>
          <a:p>
            <a:r>
              <a:rPr lang="ru-RU" sz="2600" dirty="0" smtClean="0">
                <a:latin typeface="Times New Roman" pitchFamily="18" charset="0"/>
                <a:cs typeface="Times New Roman" pitchFamily="18" charset="0"/>
              </a:rPr>
              <a:t> </a:t>
            </a:r>
          </a:p>
          <a:p>
            <a:r>
              <a:rPr lang="ru-RU" sz="2600" dirty="0" smtClean="0">
                <a:latin typeface="Times New Roman" pitchFamily="18" charset="0"/>
                <a:cs typeface="Times New Roman" pitchFamily="18" charset="0"/>
              </a:rPr>
              <a:t>Про жизнь его счастливую, и «Чем это будет хорошо для Вас?», </a:t>
            </a:r>
          </a:p>
          <a:p>
            <a:r>
              <a:rPr lang="ru-RU" sz="2600" dirty="0" smtClean="0">
                <a:latin typeface="Times New Roman" pitchFamily="18" charset="0"/>
                <a:cs typeface="Times New Roman" pitchFamily="18" charset="0"/>
              </a:rPr>
              <a:t>вопросы, точно дятел, клиенту повторяй! </a:t>
            </a:r>
          </a:p>
          <a:p>
            <a:r>
              <a:rPr lang="ru-RU" sz="2600" dirty="0" smtClean="0">
                <a:latin typeface="Times New Roman" pitchFamily="18" charset="0"/>
                <a:cs typeface="Times New Roman" pitchFamily="18" charset="0"/>
              </a:rPr>
              <a:t>Потратив уйму времени на родовспоможение, </a:t>
            </a:r>
          </a:p>
          <a:p>
            <a:r>
              <a:rPr lang="ru-RU" sz="2600" dirty="0" smtClean="0">
                <a:latin typeface="Times New Roman" pitchFamily="18" charset="0"/>
                <a:cs typeface="Times New Roman" pitchFamily="18" charset="0"/>
              </a:rPr>
              <a:t>когда клиент родит запрос,  ты братец не зевай!</a:t>
            </a:r>
          </a:p>
          <a:p>
            <a:r>
              <a:rPr lang="ru-RU" sz="2400" dirty="0" smtClean="0"/>
              <a:t> </a:t>
            </a:r>
          </a:p>
          <a:p>
            <a:endParaRPr lang="ru-RU" sz="2400" dirty="0" smtClean="0">
              <a:solidFill>
                <a:srgbClr val="FF0000"/>
              </a:solidFill>
              <a:latin typeface="Times New Roman" pitchFamily="18" charset="0"/>
              <a:cs typeface="Times New Roman" pitchFamily="18" charset="0"/>
            </a:endParaRPr>
          </a:p>
          <a:p>
            <a:endParaRPr lang="ru-RU" sz="2400" dirty="0" smtClean="0">
              <a:solidFill>
                <a:srgbClr val="FF0000"/>
              </a:solidFill>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357166"/>
            <a:ext cx="8258204" cy="5650125"/>
          </a:xfrm>
        </p:spPr>
        <p:txBody>
          <a:bodyPr>
            <a:normAutofit fontScale="62500" lnSpcReduction="20000"/>
          </a:bodyPr>
          <a:lstStyle/>
          <a:p>
            <a:r>
              <a:rPr lang="ru-RU" sz="2800" dirty="0" smtClean="0"/>
              <a:t>Чтоб не было фрустрации,</a:t>
            </a:r>
          </a:p>
          <a:p>
            <a:r>
              <a:rPr lang="ru-RU" sz="2800" dirty="0" smtClean="0"/>
              <a:t> клиенту коннотацию,</a:t>
            </a:r>
          </a:p>
          <a:p>
            <a:r>
              <a:rPr lang="ru-RU" sz="2800" dirty="0" smtClean="0"/>
              <a:t>приправить позитивом,</a:t>
            </a:r>
          </a:p>
          <a:p>
            <a:r>
              <a:rPr lang="ru-RU" sz="2800" dirty="0" smtClean="0"/>
              <a:t> дружок, не забывай! </a:t>
            </a:r>
          </a:p>
          <a:p>
            <a:r>
              <a:rPr lang="ru-RU" sz="2800" dirty="0" smtClean="0"/>
              <a:t> </a:t>
            </a:r>
          </a:p>
          <a:p>
            <a:r>
              <a:rPr lang="ru-RU" sz="2800" dirty="0" smtClean="0"/>
              <a:t>Клиент ресурсы осознав, </a:t>
            </a:r>
          </a:p>
          <a:p>
            <a:r>
              <a:rPr lang="ru-RU" sz="2800" dirty="0" smtClean="0"/>
              <a:t>готов с симптомом биться, </a:t>
            </a:r>
          </a:p>
          <a:p>
            <a:r>
              <a:rPr lang="ru-RU" sz="2800" dirty="0" smtClean="0"/>
              <a:t>а нам важней вперед идти – </a:t>
            </a:r>
          </a:p>
          <a:p>
            <a:r>
              <a:rPr lang="ru-RU" sz="2800" dirty="0" smtClean="0"/>
              <a:t>в процессе углубиться.</a:t>
            </a:r>
          </a:p>
          <a:p>
            <a:pPr>
              <a:buNone/>
            </a:pPr>
            <a:r>
              <a:rPr lang="ru-RU" sz="2800" dirty="0" smtClean="0"/>
              <a:t> </a:t>
            </a:r>
          </a:p>
          <a:p>
            <a:r>
              <a:rPr lang="ru-RU" sz="2800" dirty="0" smtClean="0"/>
              <a:t> Оформив коннотацию,</a:t>
            </a:r>
          </a:p>
          <a:p>
            <a:r>
              <a:rPr lang="ru-RU" sz="2800" dirty="0" smtClean="0"/>
              <a:t> следи за пунктуацией, </a:t>
            </a:r>
          </a:p>
          <a:p>
            <a:r>
              <a:rPr lang="ru-RU" sz="2800" dirty="0" smtClean="0"/>
              <a:t> дай точно предписание –</a:t>
            </a:r>
          </a:p>
          <a:p>
            <a:r>
              <a:rPr lang="ru-RU" sz="2800" dirty="0" smtClean="0"/>
              <a:t> домашнее задание, </a:t>
            </a:r>
          </a:p>
          <a:p>
            <a:r>
              <a:rPr lang="ru-RU" sz="2800" dirty="0" smtClean="0"/>
              <a:t>«прямое», «с парадоксом» ли, ты сам уже решай!</a:t>
            </a:r>
          </a:p>
          <a:p>
            <a:r>
              <a:rPr lang="ru-RU" sz="2800" dirty="0" smtClean="0"/>
              <a:t>Под занавес, напомним: «В работе нужно быть:</a:t>
            </a:r>
          </a:p>
          <a:p>
            <a:r>
              <a:rPr lang="ru-RU" sz="2800" dirty="0" smtClean="0"/>
              <a:t>ленивым, глупым, жадным, а также аморальным, </a:t>
            </a:r>
          </a:p>
          <a:p>
            <a:r>
              <a:rPr lang="ru-RU" sz="2800" dirty="0" smtClean="0"/>
              <a:t>но главное </a:t>
            </a:r>
            <a:r>
              <a:rPr lang="ru-RU" sz="2800" dirty="0" err="1" smtClean="0"/>
              <a:t>честнющим</a:t>
            </a:r>
            <a:r>
              <a:rPr lang="ru-RU" sz="2800" dirty="0" smtClean="0"/>
              <a:t>, иначе не прожить!» </a:t>
            </a:r>
          </a:p>
          <a:p>
            <a:r>
              <a:rPr lang="ru-RU" sz="2800" dirty="0" smtClean="0"/>
              <a:t>(Ефремова Наталья Алексеевна к.п.н. Омск 2015)</a:t>
            </a:r>
            <a:r>
              <a:rPr lang="ru-RU" sz="2800" dirty="0" smtClean="0">
                <a:solidFill>
                  <a:srgbClr val="FF0000"/>
                </a:solidFill>
                <a:latin typeface="Times New Roman" pitchFamily="18" charset="0"/>
                <a:cs typeface="Times New Roman" pitchFamily="18" charset="0"/>
              </a:rPr>
              <a:t> </a:t>
            </a:r>
          </a:p>
          <a:p>
            <a:pPr algn="r"/>
            <a:r>
              <a:rPr lang="ru-RU" sz="3200" dirty="0" smtClean="0">
                <a:solidFill>
                  <a:srgbClr val="FF0000"/>
                </a:solidFill>
                <a:latin typeface="Times New Roman" pitchFamily="18" charset="0"/>
                <a:cs typeface="Times New Roman" pitchFamily="18" charset="0"/>
              </a:rPr>
              <a:t>Спасибо за внимание </a:t>
            </a:r>
            <a:r>
              <a:rPr lang="ru-RU" sz="2200" dirty="0" smtClean="0"/>
              <a:t>!</a:t>
            </a:r>
          </a:p>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dirty="0"/>
          </a:p>
        </p:txBody>
      </p:sp>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428604"/>
            <a:ext cx="7772400" cy="1214446"/>
          </a:xfrm>
        </p:spPr>
        <p:txBody>
          <a:bodyPr/>
          <a:lstStyle/>
          <a:p>
            <a:r>
              <a:rPr lang="ru-RU" dirty="0" smtClean="0"/>
              <a:t>Общая теория систем</a:t>
            </a:r>
            <a:endParaRPr lang="ru-RU" dirty="0"/>
          </a:p>
        </p:txBody>
      </p:sp>
      <p:sp>
        <p:nvSpPr>
          <p:cNvPr id="3" name="Текст 2"/>
          <p:cNvSpPr>
            <a:spLocks noGrp="1"/>
          </p:cNvSpPr>
          <p:nvPr>
            <p:ph type="body" idx="1"/>
          </p:nvPr>
        </p:nvSpPr>
        <p:spPr>
          <a:xfrm>
            <a:off x="530352" y="1857364"/>
            <a:ext cx="7772400" cy="4786346"/>
          </a:xfrm>
        </p:spPr>
        <p:txBody>
          <a:bodyPr>
            <a:normAutofit/>
          </a:bodyPr>
          <a:lstStyle/>
          <a:p>
            <a:r>
              <a:rPr lang="ru-RU" dirty="0" smtClean="0">
                <a:solidFill>
                  <a:schemeClr val="bg1"/>
                </a:solidFill>
                <a:latin typeface="Times New Roman" pitchFamily="18" charset="0"/>
                <a:cs typeface="Times New Roman" pitchFamily="18" charset="0"/>
              </a:rPr>
              <a:t>Новая парадигма испытала сильное влияние общей теории систем (</a:t>
            </a:r>
            <a:r>
              <a:rPr lang="en-US" dirty="0" err="1" smtClean="0">
                <a:solidFill>
                  <a:schemeClr val="bg1"/>
                </a:solidFill>
                <a:latin typeface="Times New Roman" pitchFamily="18" charset="0"/>
                <a:cs typeface="Times New Roman" pitchFamily="18" charset="0"/>
              </a:rPr>
              <a:t>Bertalanffy</a:t>
            </a:r>
            <a:r>
              <a:rPr lang="ru-RU" dirty="0" smtClean="0">
                <a:solidFill>
                  <a:schemeClr val="bg1"/>
                </a:solidFill>
                <a:latin typeface="Times New Roman" pitchFamily="18" charset="0"/>
                <a:cs typeface="Times New Roman" pitchFamily="18" charset="0"/>
              </a:rPr>
              <a:t>, 1969</a:t>
            </a:r>
            <a:r>
              <a:rPr lang="ru-RU" dirty="0" smtClean="0">
                <a:latin typeface="Times New Roman" pitchFamily="18" charset="0"/>
                <a:cs typeface="Times New Roman" pitchFamily="18" charset="0"/>
              </a:rPr>
              <a:t>), теоретического подхода, сформировавшегося в недрах биологии и медицины. Эта теория делает акцент не на компонентах, составляющих единое целое, а на взаимоотношениях между ними</a:t>
            </a:r>
          </a:p>
          <a:p>
            <a:r>
              <a:rPr lang="ru-RU" b="1" i="1" dirty="0" smtClean="0">
                <a:solidFill>
                  <a:schemeClr val="bg1"/>
                </a:solidFill>
                <a:latin typeface="Times New Roman" pitchFamily="18" charset="0"/>
                <a:cs typeface="Times New Roman" pitchFamily="18" charset="0"/>
              </a:rPr>
              <a:t>Цельность (</a:t>
            </a:r>
            <a:r>
              <a:rPr lang="en-US" b="1" i="1" dirty="0" smtClean="0">
                <a:solidFill>
                  <a:schemeClr val="bg1"/>
                </a:solidFill>
                <a:latin typeface="Times New Roman" pitchFamily="18" charset="0"/>
                <a:cs typeface="Times New Roman" pitchFamily="18" charset="0"/>
              </a:rPr>
              <a:t>wholeness</a:t>
            </a:r>
            <a:r>
              <a:rPr lang="ru-RU" b="1" i="1" dirty="0" smtClean="0">
                <a:latin typeface="Times New Roman" pitchFamily="18" charset="0"/>
                <a:cs typeface="Times New Roman" pitchFamily="18" charset="0"/>
              </a:rPr>
              <a:t>)</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Концепция </a:t>
            </a:r>
            <a:r>
              <a:rPr lang="ru-RU" b="1" dirty="0" smtClean="0">
                <a:latin typeface="Times New Roman" pitchFamily="18" charset="0"/>
                <a:cs typeface="Times New Roman" pitchFamily="18" charset="0"/>
              </a:rPr>
              <a:t>цельности </a:t>
            </a:r>
            <a:r>
              <a:rPr lang="ru-RU" dirty="0" smtClean="0">
                <a:latin typeface="Times New Roman" pitchFamily="18" charset="0"/>
                <a:cs typeface="Times New Roman" pitchFamily="18" charset="0"/>
              </a:rPr>
              <a:t>еще больше углубляет понимание взаимосвязи компонентов в системе. Согласно этой концепции, систему нельзя понять, разделив ее на составляющие и изучая их по отдельности. Таким образом, нельзя изучать отдельные действия в рамках системы, не понимая, каким образом эти действия соотносятся со всеми взаимодействиями системы</a:t>
            </a:r>
            <a:endParaRPr lang="ru-RU" dirty="0">
              <a:latin typeface="Times New Roman" pitchFamily="18" charset="0"/>
              <a:cs typeface="Times New Roman" pitchFamily="18" charset="0"/>
            </a:endParaRPr>
          </a:p>
        </p:txBody>
      </p:sp>
    </p:spTree>
  </p:cSld>
  <p:clrMapOvr>
    <a:masterClrMapping/>
  </p:clrMapOvr>
  <p:transition>
    <p:diamon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body" idx="1"/>
          </p:nvPr>
        </p:nvSpPr>
        <p:spPr>
          <a:xfrm>
            <a:off x="357188" y="428625"/>
            <a:ext cx="8501062" cy="6072188"/>
          </a:xfrm>
        </p:spPr>
        <p:txBody>
          <a:bodyPr/>
          <a:lstStyle/>
          <a:p>
            <a:r>
              <a:rPr lang="ru-RU" b="1" i="1" dirty="0" smtClean="0">
                <a:solidFill>
                  <a:srgbClr val="FFFF00"/>
                </a:solidFill>
              </a:rPr>
              <a:t>Обратная связь</a:t>
            </a:r>
            <a:r>
              <a:rPr lang="ru-RU" b="1" i="1" dirty="0" smtClean="0">
                <a:solidFill>
                  <a:srgbClr val="FFFF00"/>
                </a:solidFill>
                <a:latin typeface="Times New Roman" pitchFamily="18" charset="0"/>
                <a:cs typeface="Times New Roman" pitchFamily="18" charset="0"/>
              </a:rPr>
              <a:t>. </a:t>
            </a:r>
            <a:r>
              <a:rPr lang="ru-RU" b="1" dirty="0" smtClean="0">
                <a:solidFill>
                  <a:srgbClr val="FFFF00"/>
                </a:solidFill>
                <a:latin typeface="Times New Roman" pitchFamily="18" charset="0"/>
                <a:cs typeface="Times New Roman" pitchFamily="18" charset="0"/>
              </a:rPr>
              <a:t>Обратная связь </a:t>
            </a:r>
            <a:r>
              <a:rPr lang="ru-RU" dirty="0" smtClean="0">
                <a:solidFill>
                  <a:schemeClr val="bg1"/>
                </a:solidFill>
                <a:latin typeface="Times New Roman" pitchFamily="18" charset="0"/>
                <a:cs typeface="Times New Roman" pitchFamily="18" charset="0"/>
              </a:rPr>
              <a:t>характеризует коммуникацию отдельных компонентов системы между собой. Обратная связь в системе носит циклический, а не линейный характер</a:t>
            </a:r>
          </a:p>
          <a:p>
            <a:r>
              <a:rPr lang="ru-RU" b="1" i="1" dirty="0" smtClean="0">
                <a:solidFill>
                  <a:srgbClr val="FFFF00"/>
                </a:solidFill>
                <a:latin typeface="Times New Roman" pitchFamily="18" charset="0"/>
                <a:cs typeface="Times New Roman" pitchFamily="18" charset="0"/>
              </a:rPr>
              <a:t>Гомеостаз</a:t>
            </a:r>
            <a:r>
              <a:rPr lang="ru-RU" i="1" dirty="0" smtClean="0">
                <a:solidFill>
                  <a:srgbClr val="FFFF00"/>
                </a:solidFill>
                <a:latin typeface="Times New Roman" pitchFamily="18" charset="0"/>
                <a:cs typeface="Times New Roman" pitchFamily="18" charset="0"/>
              </a:rPr>
              <a:t>. </a:t>
            </a:r>
            <a:r>
              <a:rPr lang="ru-RU" dirty="0" smtClean="0">
                <a:solidFill>
                  <a:srgbClr val="FFFF00"/>
                </a:solidFill>
                <a:latin typeface="Times New Roman" pitchFamily="18" charset="0"/>
                <a:cs typeface="Times New Roman" pitchFamily="18" charset="0"/>
              </a:rPr>
              <a:t>Обратная связь либо отражает изменение (</a:t>
            </a:r>
            <a:r>
              <a:rPr lang="ru-RU" b="1" dirty="0" smtClean="0">
                <a:solidFill>
                  <a:srgbClr val="FFFF00"/>
                </a:solidFill>
                <a:latin typeface="Times New Roman" pitchFamily="18" charset="0"/>
                <a:cs typeface="Times New Roman" pitchFamily="18" charset="0"/>
              </a:rPr>
              <a:t>позитивная обратная связь</a:t>
            </a:r>
            <a:r>
              <a:rPr lang="ru-RU" dirty="0" smtClean="0">
                <a:solidFill>
                  <a:srgbClr val="FFFF00"/>
                </a:solidFill>
                <a:latin typeface="Times New Roman" pitchFamily="18" charset="0"/>
                <a:cs typeface="Times New Roman" pitchFamily="18" charset="0"/>
              </a:rPr>
              <a:t>), либо восстанавливает стабильность (</a:t>
            </a:r>
            <a:r>
              <a:rPr lang="ru-RU" b="1" dirty="0" smtClean="0">
                <a:solidFill>
                  <a:srgbClr val="FFFF00"/>
                </a:solidFill>
                <a:latin typeface="Times New Roman" pitchFamily="18" charset="0"/>
                <a:cs typeface="Times New Roman" pitchFamily="18" charset="0"/>
              </a:rPr>
              <a:t>негативная обратная связь</a:t>
            </a:r>
            <a:r>
              <a:rPr lang="ru-RU" dirty="0" smtClean="0">
                <a:solidFill>
                  <a:schemeClr val="bg1"/>
                </a:solidFill>
                <a:latin typeface="Times New Roman" pitchFamily="18" charset="0"/>
                <a:cs typeface="Times New Roman" pitchFamily="18" charset="0"/>
              </a:rPr>
              <a:t>). Стремление системы к восстановлению стабильности и равновесия называется гомеостазом. </a:t>
            </a:r>
          </a:p>
          <a:p>
            <a:r>
              <a:rPr lang="ru-RU" dirty="0" smtClean="0">
                <a:solidFill>
                  <a:srgbClr val="FFFF00"/>
                </a:solidFill>
                <a:latin typeface="Times New Roman" pitchFamily="18" charset="0"/>
                <a:cs typeface="Times New Roman" pitchFamily="18" charset="0"/>
              </a:rPr>
              <a:t>Признание стремления семейной системы к поддержанию гомеостаза и сохранению стабильности путем устранения возникающих изменений (по механизму негативной обратной связь) – важнейшая предпосылка к пониманию причин сопротивления изменениям в процессе семейной психотерапии</a:t>
            </a:r>
            <a:r>
              <a:rPr lang="ru-RU" dirty="0" smtClean="0">
                <a:solidFill>
                  <a:srgbClr val="FFFF00"/>
                </a:solidFill>
              </a:rPr>
              <a:t>!</a:t>
            </a:r>
            <a:endParaRPr lang="ru-RU" dirty="0">
              <a:solidFill>
                <a:srgbClr val="FFFF00"/>
              </a:solidFill>
            </a:endParaRPr>
          </a:p>
        </p:txBody>
      </p:sp>
    </p:spTree>
  </p:cSld>
  <p:clrMapOvr>
    <a:masterClrMapping/>
  </p:clrMapOvr>
  <p:transition>
    <p:diamon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428604"/>
            <a:ext cx="7772400" cy="6072230"/>
          </a:xfrm>
        </p:spPr>
        <p:txBody>
          <a:bodyPr/>
          <a:lstStyle/>
          <a:p>
            <a:endParaRPr lang="ru-RU" b="1" i="1" dirty="0" smtClean="0"/>
          </a:p>
          <a:p>
            <a:endParaRPr lang="ru-RU" b="1" i="1" dirty="0" smtClean="0"/>
          </a:p>
          <a:p>
            <a:endParaRPr lang="ru-RU" b="1" i="1" dirty="0" smtClean="0"/>
          </a:p>
          <a:p>
            <a:endParaRPr lang="ru-RU" b="1" i="1" dirty="0" smtClean="0"/>
          </a:p>
          <a:p>
            <a:r>
              <a:rPr lang="ru-RU" b="1" i="1" dirty="0" err="1" smtClean="0">
                <a:solidFill>
                  <a:srgbClr val="FFFF00"/>
                </a:solidFill>
                <a:latin typeface="Times New Roman" pitchFamily="18" charset="0"/>
                <a:cs typeface="Times New Roman" pitchFamily="18" charset="0"/>
              </a:rPr>
              <a:t>Эквифиналъностъ</a:t>
            </a:r>
            <a:r>
              <a:rPr lang="ru-RU" b="1" i="1" dirty="0" smtClean="0">
                <a:solidFill>
                  <a:srgbClr val="FFFF00"/>
                </a:solidFill>
                <a:latin typeface="Times New Roman" pitchFamily="18" charset="0"/>
                <a:cs typeface="Times New Roman" pitchFamily="18" charset="0"/>
              </a:rPr>
              <a:t> (</a:t>
            </a:r>
            <a:r>
              <a:rPr lang="en-US" b="1" i="1" dirty="0" err="1" smtClean="0">
                <a:solidFill>
                  <a:srgbClr val="FFFF00"/>
                </a:solidFill>
                <a:latin typeface="Times New Roman" pitchFamily="18" charset="0"/>
                <a:cs typeface="Times New Roman" pitchFamily="18" charset="0"/>
              </a:rPr>
              <a:t>equifinality</a:t>
            </a:r>
            <a:r>
              <a:rPr lang="ru-RU" b="1" i="1" dirty="0" smtClean="0">
                <a:solidFill>
                  <a:srgbClr val="FFFF00"/>
                </a:solidFill>
                <a:latin typeface="Times New Roman" pitchFamily="18" charset="0"/>
                <a:cs typeface="Times New Roman" pitchFamily="18" charset="0"/>
              </a:rPr>
              <a:t>).</a:t>
            </a:r>
            <a:r>
              <a:rPr lang="ru-RU" i="1" dirty="0" smtClean="0">
                <a:solidFill>
                  <a:srgbClr val="FFFF00"/>
                </a:solidFill>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Концепция </a:t>
            </a:r>
            <a:r>
              <a:rPr lang="ru-RU" dirty="0" err="1" smtClean="0">
                <a:solidFill>
                  <a:schemeClr val="bg1"/>
                </a:solidFill>
                <a:latin typeface="Times New Roman" pitchFamily="18" charset="0"/>
                <a:cs typeface="Times New Roman" pitchFamily="18" charset="0"/>
              </a:rPr>
              <a:t>эквифинальности</a:t>
            </a:r>
            <a:r>
              <a:rPr lang="ru-RU" dirty="0" smtClean="0">
                <a:solidFill>
                  <a:schemeClr val="bg1"/>
                </a:solidFill>
                <a:latin typeface="Times New Roman" pitchFamily="18" charset="0"/>
                <a:cs typeface="Times New Roman" pitchFamily="18" charset="0"/>
              </a:rPr>
              <a:t> говорит о том, что в один и тот же пункт назначения можно попасть различными путями.</a:t>
            </a:r>
          </a:p>
          <a:p>
            <a:r>
              <a:rPr lang="ru-RU" dirty="0" smtClean="0">
                <a:solidFill>
                  <a:schemeClr val="bg1"/>
                </a:solidFill>
                <a:latin typeface="Times New Roman" pitchFamily="18" charset="0"/>
                <a:cs typeface="Times New Roman" pitchFamily="18" charset="0"/>
              </a:rPr>
              <a:t>Принцип </a:t>
            </a:r>
            <a:r>
              <a:rPr lang="ru-RU" dirty="0" err="1" smtClean="0">
                <a:solidFill>
                  <a:schemeClr val="bg1"/>
                </a:solidFill>
                <a:latin typeface="Times New Roman" pitchFamily="18" charset="0"/>
                <a:cs typeface="Times New Roman" pitchFamily="18" charset="0"/>
              </a:rPr>
              <a:t>эквифинальности</a:t>
            </a:r>
            <a:r>
              <a:rPr lang="ru-RU" dirty="0" smtClean="0">
                <a:solidFill>
                  <a:schemeClr val="bg1"/>
                </a:solidFill>
                <a:latin typeface="Times New Roman" pitchFamily="18" charset="0"/>
                <a:cs typeface="Times New Roman" pitchFamily="18" charset="0"/>
              </a:rPr>
              <a:t> систем подразумевает наличие в любой момент времени более чем одного ряда событий, приводящих к определенному конечному состоянию</a:t>
            </a:r>
            <a:endParaRPr lang="ru-RU" dirty="0">
              <a:solidFill>
                <a:schemeClr val="bg1"/>
              </a:solidFill>
              <a:latin typeface="Times New Roman" pitchFamily="18" charset="0"/>
              <a:cs typeface="Times New Roman" pitchFamily="18" charset="0"/>
            </a:endParaRPr>
          </a:p>
        </p:txBody>
      </p:sp>
    </p:spTree>
  </p:cSld>
  <p:clrMapOvr>
    <a:masterClrMapping/>
  </p:clrMapOvr>
  <p:transition>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357166"/>
            <a:ext cx="7772400" cy="6072230"/>
          </a:xfrm>
        </p:spPr>
        <p:txBody>
          <a:bodyPr>
            <a:normAutofit lnSpcReduction="10000"/>
          </a:bodyPr>
          <a:lstStyle/>
          <a:p>
            <a:r>
              <a:rPr lang="ru-RU" b="1" dirty="0" smtClean="0">
                <a:solidFill>
                  <a:srgbClr val="FFFF00"/>
                </a:solidFill>
              </a:rPr>
              <a:t>Влияние системного подхода сказалось в том, что семейные психотерапевты стали по-другому относиться к симптоматическому поведению. Исследования Г. </a:t>
            </a:r>
            <a:r>
              <a:rPr lang="ru-RU" b="1" dirty="0" err="1" smtClean="0">
                <a:solidFill>
                  <a:srgbClr val="FFFF00"/>
                </a:solidFill>
              </a:rPr>
              <a:t>Бейтсона</a:t>
            </a:r>
            <a:r>
              <a:rPr lang="ru-RU" b="1" dirty="0" smtClean="0">
                <a:solidFill>
                  <a:srgbClr val="FFFF00"/>
                </a:solidFill>
              </a:rPr>
              <a:t>. посвященные шизофрении, показали, что симптоматическое поведение в семьях больных шизофренией можно считать функциональным</a:t>
            </a:r>
            <a:r>
              <a:rPr lang="ru-RU" dirty="0" smtClean="0">
                <a:solidFill>
                  <a:schemeClr val="bg1"/>
                </a:solidFill>
              </a:rPr>
              <a:t>. Аналогично концепция Джексона о гомеостазе помогла объяснить появление симптомов у другого члена семьи по мере улучшения состояния пациента. Концепция цикличности позволила семейным психотерапевтам понять, что нежелательное поведение не является результатом предшествующих ему </a:t>
            </a:r>
            <a:r>
              <a:rPr lang="ru-RU" dirty="0" err="1" smtClean="0">
                <a:solidFill>
                  <a:schemeClr val="bg1"/>
                </a:solidFill>
              </a:rPr>
              <a:t>интрапсихических</a:t>
            </a:r>
            <a:r>
              <a:rPr lang="ru-RU" dirty="0" smtClean="0">
                <a:solidFill>
                  <a:schemeClr val="bg1"/>
                </a:solidFill>
              </a:rPr>
              <a:t> событий (таких как психическое или соматическое заболевание), а есть компонент текущего паттерна взаимодействия семьи (</a:t>
            </a:r>
            <a:r>
              <a:rPr lang="en-US" dirty="0" smtClean="0">
                <a:solidFill>
                  <a:schemeClr val="bg1"/>
                </a:solidFill>
              </a:rPr>
              <a:t>Nichols</a:t>
            </a:r>
            <a:r>
              <a:rPr lang="ru-RU" dirty="0" smtClean="0">
                <a:solidFill>
                  <a:schemeClr val="bg1"/>
                </a:solidFill>
              </a:rPr>
              <a:t>, 1984).</a:t>
            </a:r>
          </a:p>
          <a:p>
            <a:r>
              <a:rPr lang="ru-RU" dirty="0" smtClean="0">
                <a:solidFill>
                  <a:srgbClr val="FFFF00"/>
                </a:solidFill>
              </a:rPr>
              <a:t>С точки зрения системного подхода, этиология проблемы заключается в </a:t>
            </a:r>
            <a:r>
              <a:rPr lang="ru-RU" b="1" dirty="0" smtClean="0">
                <a:solidFill>
                  <a:srgbClr val="FFFF00"/>
                </a:solidFill>
              </a:rPr>
              <a:t>том, что симптом и «причина», как теперь принято считать, могут оказывать влияние друг на друга</a:t>
            </a:r>
            <a:r>
              <a:rPr lang="ru-RU" dirty="0" smtClean="0">
                <a:solidFill>
                  <a:schemeClr val="bg1"/>
                </a:solidFill>
              </a:rPr>
              <a:t>. </a:t>
            </a:r>
            <a:endParaRPr lang="ru-RU" dirty="0">
              <a:solidFill>
                <a:schemeClr val="bg1"/>
              </a:solidFill>
            </a:endParaRPr>
          </a:p>
        </p:txBody>
      </p:sp>
    </p:spTree>
  </p:cSld>
  <p:clrMapOvr>
    <a:masterClrMapping/>
  </p:clrMapOvr>
  <p:transition>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4282" y="357166"/>
            <a:ext cx="8501122" cy="6286544"/>
          </a:xfrm>
        </p:spPr>
        <p:txBody>
          <a:bodyPr/>
          <a:lstStyle/>
          <a:p>
            <a:endParaRPr lang="ru-RU" dirty="0" smtClean="0"/>
          </a:p>
          <a:p>
            <a:endParaRPr lang="ru-RU" dirty="0" smtClean="0"/>
          </a:p>
          <a:p>
            <a:r>
              <a:rPr lang="ru-RU" sz="2000" dirty="0" smtClean="0">
                <a:solidFill>
                  <a:schemeClr val="bg1"/>
                </a:solidFill>
                <a:latin typeface="Times New Roman" pitchFamily="18" charset="0"/>
                <a:cs typeface="Times New Roman" pitchFamily="18" charset="0"/>
              </a:rPr>
              <a:t>Дж. </a:t>
            </a:r>
            <a:r>
              <a:rPr lang="ru-RU" sz="2000" dirty="0" err="1" smtClean="0">
                <a:solidFill>
                  <a:schemeClr val="bg1"/>
                </a:solidFill>
                <a:latin typeface="Times New Roman" pitchFamily="18" charset="0"/>
                <a:cs typeface="Times New Roman" pitchFamily="18" charset="0"/>
              </a:rPr>
              <a:t>Уикленд</a:t>
            </a:r>
            <a:r>
              <a:rPr lang="ru-RU"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Weakland</a:t>
            </a:r>
            <a:r>
              <a:rPr lang="ru-RU" sz="2000" dirty="0" smtClean="0">
                <a:solidFill>
                  <a:schemeClr val="bg1"/>
                </a:solidFill>
                <a:latin typeface="Times New Roman" pitchFamily="18" charset="0"/>
                <a:cs typeface="Times New Roman" pitchFamily="18" charset="0"/>
              </a:rPr>
              <a:t>, 1960), основываясь на концепции Д. Джексона (</a:t>
            </a:r>
            <a:r>
              <a:rPr lang="en-US" sz="2000" dirty="0" smtClean="0">
                <a:solidFill>
                  <a:schemeClr val="bg1"/>
                </a:solidFill>
                <a:latin typeface="Times New Roman" pitchFamily="18" charset="0"/>
                <a:cs typeface="Times New Roman" pitchFamily="18" charset="0"/>
              </a:rPr>
              <a:t>Jackson</a:t>
            </a:r>
            <a:r>
              <a:rPr lang="ru-RU" sz="2000" dirty="0" smtClean="0">
                <a:solidFill>
                  <a:schemeClr val="bg1"/>
                </a:solidFill>
                <a:latin typeface="Times New Roman" pitchFamily="18" charset="0"/>
                <a:cs typeface="Times New Roman" pitchFamily="18" charset="0"/>
              </a:rPr>
              <a:t>, 1967) о «гомеостазе семьи», обнаружил, что страдающий шизофренией ребенок своими </a:t>
            </a:r>
            <a:r>
              <a:rPr lang="ru-RU" sz="2000" dirty="0" err="1" smtClean="0">
                <a:solidFill>
                  <a:schemeClr val="bg1"/>
                </a:solidFill>
                <a:latin typeface="Times New Roman" pitchFamily="18" charset="0"/>
                <a:cs typeface="Times New Roman" pitchFamily="18" charset="0"/>
              </a:rPr>
              <a:t>неконгруэнтными</a:t>
            </a:r>
            <a:endParaRPr lang="ru-RU" sz="2000" dirty="0" smtClean="0">
              <a:solidFill>
                <a:schemeClr val="bg1"/>
              </a:solidFill>
              <a:latin typeface="Times New Roman" pitchFamily="18" charset="0"/>
              <a:cs typeface="Times New Roman" pitchFamily="18" charset="0"/>
            </a:endParaRPr>
          </a:p>
          <a:p>
            <a:r>
              <a:rPr lang="ru-RU" sz="2000" dirty="0" smtClean="0">
                <a:solidFill>
                  <a:srgbClr val="FFFF00"/>
                </a:solidFill>
                <a:latin typeface="Times New Roman" pitchFamily="18" charset="0"/>
                <a:cs typeface="Times New Roman" pitchFamily="18" charset="0"/>
              </a:rPr>
              <a:t>В конце 1960-х гг. </a:t>
            </a:r>
            <a:r>
              <a:rPr lang="ru-RU" sz="2000" b="1" dirty="0" smtClean="0">
                <a:solidFill>
                  <a:srgbClr val="FFFF00"/>
                </a:solidFill>
                <a:latin typeface="Times New Roman" pitchFamily="18" charset="0"/>
                <a:cs typeface="Times New Roman" pitchFamily="18" charset="0"/>
              </a:rPr>
              <a:t>возник идеологический конфликт между сторонниками психоаналитического подхода и общей теории систем</a:t>
            </a:r>
            <a:r>
              <a:rPr lang="ru-RU" sz="2000" dirty="0" smtClean="0">
                <a:solidFill>
                  <a:srgbClr val="FFFF00"/>
                </a:solidFill>
                <a:latin typeface="Times New Roman" pitchFamily="18" charset="0"/>
                <a:cs typeface="Times New Roman" pitchFamily="18" charset="0"/>
              </a:rPr>
              <a:t>. </a:t>
            </a:r>
          </a:p>
          <a:p>
            <a:r>
              <a:rPr lang="ru-RU" sz="2000" b="1" dirty="0" smtClean="0">
                <a:solidFill>
                  <a:srgbClr val="FFFF00"/>
                </a:solidFill>
                <a:latin typeface="Times New Roman" pitchFamily="18" charset="0"/>
                <a:cs typeface="Times New Roman" pitchFamily="18" charset="0"/>
              </a:rPr>
              <a:t>Речь идет о циклической причинной связи и гомеостазе</a:t>
            </a:r>
            <a:r>
              <a:rPr lang="ru-RU" sz="2000" dirty="0" smtClean="0">
                <a:solidFill>
                  <a:schemeClr val="bg1"/>
                </a:solidFill>
                <a:latin typeface="Times New Roman" pitchFamily="18" charset="0"/>
                <a:cs typeface="Times New Roman" pitchFamily="18" charset="0"/>
              </a:rPr>
              <a:t>. С точки зрения психоаналитиков, </a:t>
            </a:r>
            <a:r>
              <a:rPr lang="ru-RU" sz="2000" dirty="0" err="1" smtClean="0">
                <a:solidFill>
                  <a:schemeClr val="bg1"/>
                </a:solidFill>
                <a:latin typeface="Times New Roman" pitchFamily="18" charset="0"/>
                <a:cs typeface="Times New Roman" pitchFamily="18" charset="0"/>
              </a:rPr>
              <a:t>внутриличностные</a:t>
            </a:r>
            <a:r>
              <a:rPr lang="ru-RU" sz="2000" dirty="0" smtClean="0">
                <a:solidFill>
                  <a:schemeClr val="bg1"/>
                </a:solidFill>
                <a:latin typeface="Times New Roman" pitchFamily="18" charset="0"/>
                <a:cs typeface="Times New Roman" pitchFamily="18" charset="0"/>
              </a:rPr>
              <a:t> проблемы клиентов нарушают семейное взаимодействие, в то время как «системщики» считают те же </a:t>
            </a:r>
            <a:r>
              <a:rPr lang="ru-RU" sz="2000" dirty="0" err="1" smtClean="0">
                <a:solidFill>
                  <a:schemeClr val="bg1"/>
                </a:solidFill>
                <a:latin typeface="Times New Roman" pitchFamily="18" charset="0"/>
                <a:cs typeface="Times New Roman" pitchFamily="18" charset="0"/>
              </a:rPr>
              <a:t>внутриличностные</a:t>
            </a:r>
            <a:r>
              <a:rPr lang="ru-RU" sz="2000" dirty="0" smtClean="0">
                <a:solidFill>
                  <a:schemeClr val="bg1"/>
                </a:solidFill>
                <a:latin typeface="Times New Roman" pitchFamily="18" charset="0"/>
                <a:cs typeface="Times New Roman" pitchFamily="18" charset="0"/>
              </a:rPr>
              <a:t> проблемы способом поддержания функционального равновесия в семье.</a:t>
            </a:r>
          </a:p>
          <a:p>
            <a:r>
              <a:rPr lang="ru-RU" sz="2000" dirty="0" smtClean="0">
                <a:solidFill>
                  <a:schemeClr val="bg1"/>
                </a:solidFill>
                <a:latin typeface="Times New Roman" pitchFamily="18" charset="0"/>
                <a:cs typeface="Times New Roman" pitchFamily="18" charset="0"/>
              </a:rPr>
              <a:t>Точки соприкосновения двух парадигм следует искать по нескольким ключевым моментам: прошлое/настоящее, содержание/процесс и </a:t>
            </a:r>
            <a:r>
              <a:rPr lang="ru-RU" sz="2000" dirty="0" err="1" smtClean="0">
                <a:solidFill>
                  <a:schemeClr val="bg1"/>
                </a:solidFill>
                <a:latin typeface="Times New Roman" pitchFamily="18" charset="0"/>
                <a:cs typeface="Times New Roman" pitchFamily="18" charset="0"/>
              </a:rPr>
              <a:t>внутриличностный</a:t>
            </a:r>
            <a:r>
              <a:rPr lang="ru-RU" sz="2000" dirty="0" smtClean="0">
                <a:solidFill>
                  <a:schemeClr val="bg1"/>
                </a:solidFill>
                <a:latin typeface="Times New Roman" pitchFamily="18" charset="0"/>
                <a:cs typeface="Times New Roman" pitchFamily="18" charset="0"/>
              </a:rPr>
              <a:t>/межличностный контекст</a:t>
            </a:r>
            <a:endParaRPr lang="ru-RU" sz="2000" dirty="0">
              <a:solidFill>
                <a:schemeClr val="bg1"/>
              </a:solidFill>
              <a:latin typeface="Times New Roman" pitchFamily="18" charset="0"/>
              <a:cs typeface="Times New Roman" pitchFamily="18" charset="0"/>
            </a:endParaRPr>
          </a:p>
        </p:txBody>
      </p:sp>
    </p:spTree>
  </p:cSld>
  <p:clrMapOvr>
    <a:masterClrMapping/>
  </p:clrMapOvr>
  <p:transition>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28596" y="500042"/>
            <a:ext cx="7772400" cy="5786478"/>
          </a:xfrm>
        </p:spPr>
        <p:txBody>
          <a:bodyPr>
            <a:normAutofit/>
          </a:bodyPr>
          <a:lstStyle/>
          <a:p>
            <a:r>
              <a:rPr lang="ru-RU" sz="1800" dirty="0" smtClean="0">
                <a:solidFill>
                  <a:srgbClr val="FFFF00"/>
                </a:solidFill>
                <a:latin typeface="Times New Roman" pitchFamily="18" charset="0"/>
                <a:cs typeface="Times New Roman" pitchFamily="18" charset="0"/>
              </a:rPr>
              <a:t>По традиции психоаналитики акцентировали внимание на ранних детских переживаниях как причине проблем</a:t>
            </a:r>
            <a:r>
              <a:rPr lang="ru-RU" sz="1800" dirty="0" smtClean="0">
                <a:latin typeface="Times New Roman" pitchFamily="18" charset="0"/>
                <a:cs typeface="Times New Roman" pitchFamily="18" charset="0"/>
              </a:rPr>
              <a:t>. </a:t>
            </a:r>
            <a:r>
              <a:rPr lang="ru-RU" sz="1800" dirty="0" smtClean="0">
                <a:solidFill>
                  <a:schemeClr val="bg1"/>
                </a:solidFill>
                <a:latin typeface="Times New Roman" pitchFamily="18" charset="0"/>
                <a:cs typeface="Times New Roman" pitchFamily="18" charset="0"/>
              </a:rPr>
              <a:t>Системные психотерапевты, напротив, рассматривают проблемы в рамках текущего взаимодействия в семье</a:t>
            </a:r>
            <a:r>
              <a:rPr lang="ru-RU" sz="1800" dirty="0" smtClean="0">
                <a:latin typeface="Times New Roman" pitchFamily="18" charset="0"/>
                <a:cs typeface="Times New Roman" pitchFamily="18" charset="0"/>
              </a:rPr>
              <a:t>.</a:t>
            </a:r>
          </a:p>
          <a:p>
            <a:r>
              <a:rPr lang="ru-RU" sz="1800" dirty="0" smtClean="0">
                <a:solidFill>
                  <a:schemeClr val="bg1"/>
                </a:solidFill>
                <a:latin typeface="Times New Roman" pitchFamily="18" charset="0"/>
                <a:cs typeface="Times New Roman" pitchFamily="18" charset="0"/>
              </a:rPr>
              <a:t>Тем не менее, системный подход может быть интегрирован с историко-биографическим. Например, транзакционный подход </a:t>
            </a:r>
            <a:r>
              <a:rPr lang="ru-RU" sz="1800" dirty="0" err="1" smtClean="0">
                <a:solidFill>
                  <a:schemeClr val="bg1"/>
                </a:solidFill>
                <a:latin typeface="Times New Roman" pitchFamily="18" charset="0"/>
                <a:cs typeface="Times New Roman" pitchFamily="18" charset="0"/>
              </a:rPr>
              <a:t>Фрамо</a:t>
            </a:r>
            <a:r>
              <a:rPr lang="ru-RU" sz="1800" dirty="0" smtClean="0">
                <a:solidFill>
                  <a:schemeClr val="bg1"/>
                </a:solidFill>
                <a:latin typeface="Times New Roman" pitchFamily="18" charset="0"/>
                <a:cs typeface="Times New Roman" pitchFamily="18" charset="0"/>
              </a:rPr>
              <a:t> предполагает, что прошлые отношения с любимыми людьми служат моделью для развития текущих отношений. И. </a:t>
            </a:r>
            <a:r>
              <a:rPr lang="ru-RU" sz="1800" dirty="0" err="1" smtClean="0">
                <a:solidFill>
                  <a:schemeClr val="bg1"/>
                </a:solidFill>
                <a:latin typeface="Times New Roman" pitchFamily="18" charset="0"/>
                <a:cs typeface="Times New Roman" pitchFamily="18" charset="0"/>
              </a:rPr>
              <a:t>Бошормени</a:t>
            </a:r>
            <a:r>
              <a:rPr lang="ru-RU" sz="1800" dirty="0" smtClean="0">
                <a:solidFill>
                  <a:schemeClr val="bg1"/>
                </a:solidFill>
                <a:latin typeface="Times New Roman" pitchFamily="18" charset="0"/>
                <a:cs typeface="Times New Roman" pitchFamily="18" charset="0"/>
              </a:rPr>
              <a:t>- Надь предпринял попытку интеграции психоаналитических системных концепций в семейную психотерапию</a:t>
            </a:r>
            <a:r>
              <a:rPr lang="ru-RU" sz="1800" dirty="0" smtClean="0">
                <a:latin typeface="Times New Roman" pitchFamily="18" charset="0"/>
                <a:cs typeface="Times New Roman" pitchFamily="18" charset="0"/>
              </a:rPr>
              <a:t>.</a:t>
            </a:r>
          </a:p>
          <a:p>
            <a:r>
              <a:rPr lang="ru-RU" sz="1800" b="1" i="1" dirty="0" smtClean="0">
                <a:solidFill>
                  <a:srgbClr val="FFFF00"/>
                </a:solidFill>
                <a:latin typeface="Times New Roman" pitchFamily="18" charset="0"/>
                <a:cs typeface="Times New Roman" pitchFamily="18" charset="0"/>
              </a:rPr>
              <a:t>Содержание/процесс.</a:t>
            </a:r>
            <a:r>
              <a:rPr lang="ru-RU" sz="1800" i="1" dirty="0" smtClean="0">
                <a:solidFill>
                  <a:srgbClr val="FFFF00"/>
                </a:solidFill>
                <a:latin typeface="Times New Roman" pitchFamily="18" charset="0"/>
                <a:cs typeface="Times New Roman" pitchFamily="18" charset="0"/>
              </a:rPr>
              <a:t> </a:t>
            </a:r>
            <a:r>
              <a:rPr lang="ru-RU" sz="1800" dirty="0" smtClean="0">
                <a:solidFill>
                  <a:srgbClr val="FFFF00"/>
                </a:solidFill>
                <a:latin typeface="Times New Roman" pitchFamily="18" charset="0"/>
                <a:cs typeface="Times New Roman" pitchFamily="18" charset="0"/>
              </a:rPr>
              <a:t>Члены семьи, приходя к психотерапевту, обычно делают акцент не на процессуальной, а на содержательной стороне своих проблем. </a:t>
            </a:r>
            <a:r>
              <a:rPr lang="ru-RU" sz="1800" b="1" dirty="0" smtClean="0">
                <a:solidFill>
                  <a:schemeClr val="bg1"/>
                </a:solidFill>
                <a:latin typeface="Times New Roman" pitchFamily="18" charset="0"/>
                <a:cs typeface="Times New Roman" pitchFamily="18" charset="0"/>
              </a:rPr>
              <a:t>Психотерапевт, фокусирующий внимание исключительно на содержании, не способен помочь семье улучшить свое функционирование как системы!</a:t>
            </a:r>
          </a:p>
          <a:p>
            <a:r>
              <a:rPr lang="ru-RU" sz="1800" i="1" dirty="0" err="1" smtClean="0">
                <a:solidFill>
                  <a:srgbClr val="FFFF00"/>
                </a:solidFill>
                <a:latin typeface="Times New Roman" pitchFamily="18" charset="0"/>
                <a:cs typeface="Times New Roman" pitchFamily="18" charset="0"/>
              </a:rPr>
              <a:t>Интрапсхический</a:t>
            </a:r>
            <a:r>
              <a:rPr lang="ru-RU" sz="1800" i="1" dirty="0" smtClean="0">
                <a:solidFill>
                  <a:srgbClr val="FFFF00"/>
                </a:solidFill>
                <a:latin typeface="Times New Roman" pitchFamily="18" charset="0"/>
                <a:cs typeface="Times New Roman" pitchFamily="18" charset="0"/>
              </a:rPr>
              <a:t>/межличностный контекст. </a:t>
            </a:r>
            <a:r>
              <a:rPr lang="ru-RU" sz="1800" dirty="0" smtClean="0">
                <a:solidFill>
                  <a:srgbClr val="FFFF00"/>
                </a:solidFill>
                <a:latin typeface="Times New Roman" pitchFamily="18" charset="0"/>
                <a:cs typeface="Times New Roman" pitchFamily="18" charset="0"/>
              </a:rPr>
              <a:t>Если психоаналитик концентрирует внимание на прошлом индивида для достижения </a:t>
            </a:r>
            <a:r>
              <a:rPr lang="ru-RU" sz="1800" dirty="0" err="1" smtClean="0">
                <a:solidFill>
                  <a:srgbClr val="FFFF00"/>
                </a:solidFill>
                <a:latin typeface="Times New Roman" pitchFamily="18" charset="0"/>
                <a:cs typeface="Times New Roman" pitchFamily="18" charset="0"/>
              </a:rPr>
              <a:t>инсайта</a:t>
            </a:r>
            <a:r>
              <a:rPr lang="ru-RU" sz="1800" dirty="0" smtClean="0">
                <a:solidFill>
                  <a:srgbClr val="FFFF00"/>
                </a:solidFill>
                <a:latin typeface="Times New Roman" pitchFamily="18" charset="0"/>
                <a:cs typeface="Times New Roman" pitchFamily="18" charset="0"/>
              </a:rPr>
              <a:t> (</a:t>
            </a:r>
            <a:r>
              <a:rPr lang="ru-RU" sz="1800" dirty="0" err="1" smtClean="0">
                <a:solidFill>
                  <a:srgbClr val="FFFF00"/>
                </a:solidFill>
                <a:latin typeface="Times New Roman" pitchFamily="18" charset="0"/>
                <a:cs typeface="Times New Roman" pitchFamily="18" charset="0"/>
              </a:rPr>
              <a:t>интрапсихическое</a:t>
            </a:r>
            <a:r>
              <a:rPr lang="ru-RU" sz="1800" dirty="0" smtClean="0">
                <a:solidFill>
                  <a:srgbClr val="FFFF00"/>
                </a:solidFill>
                <a:latin typeface="Times New Roman" pitchFamily="18" charset="0"/>
                <a:cs typeface="Times New Roman" pitchFamily="18" charset="0"/>
              </a:rPr>
              <a:t>), то системный подход предполагает фокусирование на текущих взаимодействиях </a:t>
            </a:r>
            <a:r>
              <a:rPr lang="ru-RU" sz="1800" dirty="0" smtClean="0">
                <a:solidFill>
                  <a:schemeClr val="bg1"/>
                </a:solidFill>
                <a:latin typeface="Times New Roman" pitchFamily="18" charset="0"/>
                <a:cs typeface="Times New Roman" pitchFamily="18" charset="0"/>
              </a:rPr>
              <a:t>(межличностное) для редукции симптоматического поведения</a:t>
            </a:r>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p:txBody>
      </p:sp>
    </p:spTree>
  </p:cSld>
  <p:clrMapOvr>
    <a:masterClrMapping/>
  </p:clrMapOvr>
  <p:transition>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4282" y="214290"/>
            <a:ext cx="8572560" cy="6357982"/>
          </a:xfrm>
        </p:spPr>
        <p:txBody>
          <a:bodyPr>
            <a:normAutofit/>
          </a:bodyPr>
          <a:lstStyle/>
          <a:p>
            <a:endParaRPr lang="ru-RU" dirty="0" smtClean="0">
              <a:solidFill>
                <a:schemeClr val="bg1"/>
              </a:solidFill>
              <a:latin typeface="Times New Roman" pitchFamily="18" charset="0"/>
              <a:cs typeface="Times New Roman" pitchFamily="18" charset="0"/>
            </a:endParaRPr>
          </a:p>
          <a:p>
            <a:r>
              <a:rPr lang="ru-RU" dirty="0" smtClean="0">
                <a:solidFill>
                  <a:srgbClr val="FFFF00"/>
                </a:solidFill>
                <a:latin typeface="Times New Roman" pitchFamily="18" charset="0"/>
                <a:cs typeface="Times New Roman" pitchFamily="18" charset="0"/>
              </a:rPr>
              <a:t>Психотерапевты, работающие в парадигме </a:t>
            </a:r>
            <a:r>
              <a:rPr lang="ru-RU" dirty="0" err="1" smtClean="0">
                <a:solidFill>
                  <a:srgbClr val="FFFF00"/>
                </a:solidFill>
                <a:latin typeface="Times New Roman" pitchFamily="18" charset="0"/>
                <a:cs typeface="Times New Roman" pitchFamily="18" charset="0"/>
              </a:rPr>
              <a:t>трансгенерационной</a:t>
            </a:r>
            <a:r>
              <a:rPr lang="ru-RU" dirty="0" smtClean="0">
                <a:solidFill>
                  <a:srgbClr val="FFFF00"/>
                </a:solidFill>
                <a:latin typeface="Times New Roman" pitchFamily="18" charset="0"/>
                <a:cs typeface="Times New Roman" pitchFamily="18" charset="0"/>
              </a:rPr>
              <a:t> психотерапии, такие как </a:t>
            </a:r>
            <a:r>
              <a:rPr lang="ru-RU" dirty="0" err="1" smtClean="0">
                <a:solidFill>
                  <a:srgbClr val="FFFF00"/>
                </a:solidFill>
                <a:latin typeface="Times New Roman" pitchFamily="18" charset="0"/>
                <a:cs typeface="Times New Roman" pitchFamily="18" charset="0"/>
              </a:rPr>
              <a:t>Мюррей</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Боуэн</a:t>
            </a:r>
            <a:r>
              <a:rPr lang="ru-RU" dirty="0" smtClean="0">
                <a:solidFill>
                  <a:srgbClr val="FFFF00"/>
                </a:solidFill>
                <a:latin typeface="Times New Roman" pitchFamily="18" charset="0"/>
                <a:cs typeface="Times New Roman" pitchFamily="18" charset="0"/>
              </a:rPr>
              <a:t>, для изменения взаимодействий в </a:t>
            </a:r>
            <a:r>
              <a:rPr lang="ru-RU" dirty="0" err="1" smtClean="0">
                <a:solidFill>
                  <a:srgbClr val="FFFF00"/>
                </a:solidFill>
                <a:latin typeface="Times New Roman" pitchFamily="18" charset="0"/>
                <a:cs typeface="Times New Roman" pitchFamily="18" charset="0"/>
              </a:rPr>
              <a:t>нуклеарной</a:t>
            </a:r>
            <a:r>
              <a:rPr lang="ru-RU" dirty="0" smtClean="0">
                <a:solidFill>
                  <a:srgbClr val="FFFF00"/>
                </a:solidFill>
                <a:latin typeface="Times New Roman" pitchFamily="18" charset="0"/>
                <a:cs typeface="Times New Roman" pitchFamily="18" charset="0"/>
              </a:rPr>
              <a:t> семье подключают членов расширенной семьи (прародителей</a:t>
            </a:r>
            <a:r>
              <a:rPr lang="ru-RU" dirty="0" smtClean="0">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Структурные семейные психотерапевты привлекают к участию в терапии учителей, социальных работников и друзей.</a:t>
            </a:r>
          </a:p>
          <a:p>
            <a:r>
              <a:rPr lang="ru-RU" dirty="0" smtClean="0">
                <a:solidFill>
                  <a:schemeClr val="bg1"/>
                </a:solidFill>
                <a:latin typeface="Times New Roman" pitchFamily="18" charset="0"/>
                <a:cs typeface="Times New Roman" pitchFamily="18" charset="0"/>
              </a:rPr>
              <a:t>Таким образом, семейные психотерапевты разделяют убеждение в том, что симптоматическое поведение следует понимать как проявление процессов взаимодействия в семейной системе (</a:t>
            </a:r>
            <a:r>
              <a:rPr lang="en-US" dirty="0" err="1" smtClean="0">
                <a:solidFill>
                  <a:schemeClr val="bg1"/>
                </a:solidFill>
                <a:latin typeface="Times New Roman" pitchFamily="18" charset="0"/>
                <a:cs typeface="Times New Roman" pitchFamily="18" charset="0"/>
              </a:rPr>
              <a:t>Bross</a:t>
            </a:r>
            <a:r>
              <a:rPr lang="ru-RU" dirty="0" smtClean="0">
                <a:solidFill>
                  <a:schemeClr val="bg1"/>
                </a:solidFill>
                <a:latin typeface="Times New Roman" pitchFamily="18" charset="0"/>
                <a:cs typeface="Times New Roman" pitchFamily="18" charset="0"/>
              </a:rPr>
              <a:t> &amp; </a:t>
            </a:r>
            <a:r>
              <a:rPr lang="en-US" dirty="0" smtClean="0">
                <a:solidFill>
                  <a:schemeClr val="bg1"/>
                </a:solidFill>
                <a:latin typeface="Times New Roman" pitchFamily="18" charset="0"/>
                <a:cs typeface="Times New Roman" pitchFamily="18" charset="0"/>
              </a:rPr>
              <a:t>Benjamin</a:t>
            </a:r>
            <a:r>
              <a:rPr lang="ru-RU" dirty="0" smtClean="0">
                <a:solidFill>
                  <a:schemeClr val="bg1"/>
                </a:solidFill>
                <a:latin typeface="Times New Roman" pitchFamily="18" charset="0"/>
                <a:cs typeface="Times New Roman" pitchFamily="18" charset="0"/>
              </a:rPr>
              <a:t>, 1982). </a:t>
            </a:r>
          </a:p>
          <a:p>
            <a:r>
              <a:rPr lang="ru-RU" dirty="0" smtClean="0">
                <a:solidFill>
                  <a:srgbClr val="FFFF00"/>
                </a:solidFill>
                <a:latin typeface="Times New Roman" pitchFamily="18" charset="0"/>
                <a:cs typeface="Times New Roman" pitchFamily="18" charset="0"/>
              </a:rPr>
              <a:t>Все сторонники системного подхода к семейной психотерапии обычно считают полезным и даже необходимым привлекать к терапии </a:t>
            </a:r>
            <a:r>
              <a:rPr lang="ru-RU" b="1" dirty="0" smtClean="0">
                <a:solidFill>
                  <a:srgbClr val="FFFF00"/>
                </a:solidFill>
                <a:latin typeface="Times New Roman" pitchFamily="18" charset="0"/>
                <a:cs typeface="Times New Roman" pitchFamily="18" charset="0"/>
              </a:rPr>
              <a:t>значимых других, не являющихся членами семьи</a:t>
            </a:r>
            <a:r>
              <a:rPr lang="ru-RU" dirty="0" smtClean="0">
                <a:solidFill>
                  <a:schemeClr val="bg1"/>
                </a:solidFill>
                <a:latin typeface="Times New Roman" pitchFamily="18" charset="0"/>
                <a:cs typeface="Times New Roman" pitchFamily="18" charset="0"/>
              </a:rPr>
              <a:t>. Различие между школами состоит лишь в том, какая роль отводится семейной системе в формировании </a:t>
            </a:r>
            <a:r>
              <a:rPr lang="ru-RU" dirty="0" err="1" smtClean="0">
                <a:solidFill>
                  <a:schemeClr val="bg1"/>
                </a:solidFill>
                <a:latin typeface="Times New Roman" pitchFamily="18" charset="0"/>
                <a:cs typeface="Times New Roman" pitchFamily="18" charset="0"/>
              </a:rPr>
              <a:t>дисфункционального</a:t>
            </a:r>
            <a:r>
              <a:rPr lang="ru-RU" dirty="0" smtClean="0">
                <a:solidFill>
                  <a:schemeClr val="bg1"/>
                </a:solidFill>
                <a:latin typeface="Times New Roman" pitchFamily="18" charset="0"/>
                <a:cs typeface="Times New Roman" pitchFamily="18" charset="0"/>
              </a:rPr>
              <a:t> взаимодействия</a:t>
            </a:r>
            <a:r>
              <a:rPr lang="ru-RU" dirty="0" smtClean="0">
                <a:solidFill>
                  <a:schemeClr val="bg1"/>
                </a:solidFill>
              </a:rPr>
              <a:t>.</a:t>
            </a:r>
          </a:p>
          <a:p>
            <a:r>
              <a:rPr lang="ru-RU" b="1" dirty="0" smtClean="0">
                <a:solidFill>
                  <a:srgbClr val="FFFF00"/>
                </a:solidFill>
              </a:rPr>
              <a:t> </a:t>
            </a:r>
            <a:endParaRPr lang="ru-RU" dirty="0" smtClean="0">
              <a:solidFill>
                <a:srgbClr val="FFFF00"/>
              </a:solidFill>
            </a:endParaRPr>
          </a:p>
          <a:p>
            <a:endParaRPr lang="ru-RU" dirty="0"/>
          </a:p>
        </p:txBody>
      </p:sp>
    </p:spTree>
  </p:cSld>
  <p:clrMapOvr>
    <a:masterClrMapping/>
  </p:clrMapOvr>
  <p:transition>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642918"/>
            <a:ext cx="7772400" cy="5643602"/>
          </a:xfrm>
        </p:spPr>
        <p:txBody>
          <a:bodyPr>
            <a:normAutofit/>
          </a:bodyPr>
          <a:lstStyle/>
          <a:p>
            <a:r>
              <a:rPr lang="ru-RU" dirty="0" smtClean="0">
                <a:latin typeface="Times New Roman" pitchFamily="18" charset="0"/>
                <a:cs typeface="Times New Roman" pitchFamily="18" charset="0"/>
              </a:rPr>
              <a:t>Как показывает экскурс в историю становления семейной психотерапии, модели семейной психотерапии классифицировать чрезвычайно трудно(Дж. Браун Д. </a:t>
            </a:r>
            <a:r>
              <a:rPr lang="ru-RU" dirty="0" err="1" smtClean="0">
                <a:latin typeface="Times New Roman" pitchFamily="18" charset="0"/>
                <a:cs typeface="Times New Roman" pitchFamily="18" charset="0"/>
              </a:rPr>
              <a:t>Кристенсен</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Классификация по  теоретических направлений:</a:t>
            </a:r>
          </a:p>
          <a:p>
            <a:r>
              <a:rPr lang="ru-RU" dirty="0" smtClean="0">
                <a:latin typeface="Times New Roman" pitchFamily="18" charset="0"/>
                <a:cs typeface="Times New Roman" pitchFamily="18" charset="0"/>
              </a:rPr>
              <a:t>Структурная психотерапия (</a:t>
            </a:r>
            <a:r>
              <a:rPr lang="ru-RU" dirty="0" err="1" smtClean="0">
                <a:latin typeface="Times New Roman" pitchFamily="18" charset="0"/>
                <a:cs typeface="Times New Roman" pitchFamily="18" charset="0"/>
              </a:rPr>
              <a:t>Минухин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Стэнтон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Монтальво</a:t>
            </a:r>
            <a:r>
              <a:rPr lang="ru-RU" dirty="0" smtClean="0">
                <a:latin typeface="Times New Roman" pitchFamily="18" charset="0"/>
                <a:cs typeface="Times New Roman" pitchFamily="18" charset="0"/>
              </a:rPr>
              <a:t>).</a:t>
            </a:r>
          </a:p>
          <a:p>
            <a:pPr lvl="0"/>
            <a:r>
              <a:rPr lang="ru-RU" dirty="0" smtClean="0">
                <a:latin typeface="Times New Roman" pitchFamily="18" charset="0"/>
                <a:cs typeface="Times New Roman" pitchFamily="18" charset="0"/>
              </a:rPr>
              <a:t>Стратегическая психотерапия (Джексон, </a:t>
            </a:r>
            <a:r>
              <a:rPr lang="ru-RU" dirty="0" err="1" smtClean="0">
                <a:latin typeface="Times New Roman" pitchFamily="18" charset="0"/>
                <a:cs typeface="Times New Roman" pitchFamily="18" charset="0"/>
              </a:rPr>
              <a:t>Хейли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Вацлавик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Эриксон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Хофман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Палаццоли-Сельвини</a:t>
            </a:r>
            <a:r>
              <a:rPr lang="ru-RU" dirty="0" smtClean="0">
                <a:latin typeface="Times New Roman" pitchFamily="18" charset="0"/>
                <a:cs typeface="Times New Roman" pitchFamily="18" charset="0"/>
              </a:rPr>
              <a:t>).</a:t>
            </a:r>
          </a:p>
          <a:p>
            <a:pPr lvl="0"/>
            <a:r>
              <a:rPr lang="ru-RU" dirty="0" err="1" smtClean="0">
                <a:latin typeface="Times New Roman" pitchFamily="18" charset="0"/>
                <a:cs typeface="Times New Roman" pitchFamily="18" charset="0"/>
              </a:rPr>
              <a:t>Трансгенерационная</a:t>
            </a:r>
            <a:r>
              <a:rPr lang="ru-RU" dirty="0" smtClean="0">
                <a:latin typeface="Times New Roman" pitchFamily="18" charset="0"/>
                <a:cs typeface="Times New Roman" pitchFamily="18" charset="0"/>
              </a:rPr>
              <a:t> психотерапия (Н. </a:t>
            </a:r>
            <a:r>
              <a:rPr lang="ru-RU" dirty="0" err="1" smtClean="0">
                <a:latin typeface="Times New Roman" pitchFamily="18" charset="0"/>
                <a:cs typeface="Times New Roman" pitchFamily="18" charset="0"/>
              </a:rPr>
              <a:t>Аккерман</a:t>
            </a:r>
            <a:r>
              <a:rPr lang="ru-RU" dirty="0" smtClean="0">
                <a:latin typeface="Times New Roman" pitchFamily="18" charset="0"/>
                <a:cs typeface="Times New Roman" pitchFamily="18" charset="0"/>
              </a:rPr>
              <a:t>, М. </a:t>
            </a:r>
            <a:r>
              <a:rPr lang="ru-RU" dirty="0" err="1" smtClean="0">
                <a:latin typeface="Times New Roman" pitchFamily="18" charset="0"/>
                <a:cs typeface="Times New Roman" pitchFamily="18" charset="0"/>
              </a:rPr>
              <a:t>Боуэн</a:t>
            </a:r>
            <a:r>
              <a:rPr lang="ru-RU" dirty="0" smtClean="0">
                <a:latin typeface="Times New Roman" pitchFamily="18" charset="0"/>
                <a:cs typeface="Times New Roman" pitchFamily="18" charset="0"/>
              </a:rPr>
              <a:t>, Дж. </a:t>
            </a:r>
            <a:r>
              <a:rPr lang="ru-RU" dirty="0" err="1" smtClean="0">
                <a:latin typeface="Times New Roman" pitchFamily="18" charset="0"/>
                <a:cs typeface="Times New Roman" pitchFamily="18" charset="0"/>
              </a:rPr>
              <a:t>Фрамо</a:t>
            </a:r>
            <a:r>
              <a:rPr lang="ru-RU" dirty="0" smtClean="0">
                <a:latin typeface="Times New Roman" pitchFamily="18" charset="0"/>
                <a:cs typeface="Times New Roman" pitchFamily="18" charset="0"/>
              </a:rPr>
              <a:t>, И. </a:t>
            </a:r>
            <a:r>
              <a:rPr lang="ru-RU" dirty="0" err="1" smtClean="0">
                <a:latin typeface="Times New Roman" pitchFamily="18" charset="0"/>
                <a:cs typeface="Times New Roman" pitchFamily="18" charset="0"/>
              </a:rPr>
              <a:t>Бошормени-Надь</a:t>
            </a:r>
            <a:r>
              <a:rPr lang="ru-RU" dirty="0" smtClean="0">
                <a:latin typeface="Times New Roman" pitchFamily="18" charset="0"/>
                <a:cs typeface="Times New Roman" pitchFamily="18" charset="0"/>
              </a:rPr>
              <a:t>).</a:t>
            </a:r>
          </a:p>
          <a:p>
            <a:pPr lvl="0"/>
            <a:r>
              <a:rPr lang="ru-RU" dirty="0" smtClean="0">
                <a:latin typeface="Times New Roman" pitchFamily="18" charset="0"/>
                <a:cs typeface="Times New Roman" pitchFamily="18" charset="0"/>
              </a:rPr>
              <a:t>Психотерапия, основанная на опыте (В. Сатир, К. </a:t>
            </a:r>
            <a:r>
              <a:rPr lang="ru-RU" dirty="0" err="1" smtClean="0">
                <a:latin typeface="Times New Roman" pitchFamily="18" charset="0"/>
                <a:cs typeface="Times New Roman" pitchFamily="18" charset="0"/>
              </a:rPr>
              <a:t>Витакер</a:t>
            </a:r>
            <a:r>
              <a:rPr lang="ru-RU" dirty="0" smtClean="0">
                <a:latin typeface="Times New Roman" pitchFamily="18" charset="0"/>
                <a:cs typeface="Times New Roman" pitchFamily="18" charset="0"/>
              </a:rPr>
              <a:t>).</a:t>
            </a:r>
          </a:p>
          <a:p>
            <a:pPr lvl="0"/>
            <a:r>
              <a:rPr lang="ru-RU" dirty="0" smtClean="0">
                <a:latin typeface="Times New Roman" pitchFamily="18" charset="0"/>
                <a:cs typeface="Times New Roman" pitchFamily="18" charset="0"/>
              </a:rPr>
              <a:t>Поведенческая психотерапия (Стюарт, Паттерсон, Джекобсон).</a:t>
            </a:r>
          </a:p>
          <a:p>
            <a:r>
              <a:rPr lang="ru-RU" b="1" dirty="0" smtClean="0">
                <a:latin typeface="Times New Roman" pitchFamily="18" charset="0"/>
                <a:cs typeface="Times New Roman" pitchFamily="18" charset="0"/>
              </a:rPr>
              <a:t>    Постмодернистские теоретические модели</a:t>
            </a:r>
          </a:p>
          <a:p>
            <a:endParaRPr lang="ru-RU" dirty="0"/>
          </a:p>
        </p:txBody>
      </p:sp>
    </p:spTree>
  </p:cSld>
  <p:clrMapOvr>
    <a:masterClrMapping/>
  </p:clrMapOvr>
  <p:transition>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500090"/>
            <a:ext cx="6629392" cy="1285884"/>
          </a:xfrm>
        </p:spPr>
        <p:txBody>
          <a:bodyPr/>
          <a:lstStyle/>
          <a:p>
            <a:r>
              <a:rPr lang="ru-RU" sz="2000" dirty="0" smtClean="0">
                <a:solidFill>
                  <a:srgbClr val="FFFF00"/>
                </a:solidFill>
                <a:latin typeface="Times New Roman" pitchFamily="18" charset="0"/>
                <a:cs typeface="Times New Roman" pitchFamily="18" charset="0"/>
              </a:rPr>
              <a:t>Коротко об истории возникновения ССТ</a:t>
            </a:r>
            <a:endParaRPr lang="ru-RU" sz="2000" dirty="0">
              <a:solidFill>
                <a:srgbClr val="FFFF00"/>
              </a:solidFill>
              <a:latin typeface="Times New Roman" pitchFamily="18" charset="0"/>
              <a:cs typeface="Times New Roman" pitchFamily="18" charset="0"/>
            </a:endParaRPr>
          </a:p>
        </p:txBody>
      </p:sp>
      <p:sp>
        <p:nvSpPr>
          <p:cNvPr id="3" name="Текст 2"/>
          <p:cNvSpPr>
            <a:spLocks noGrp="1"/>
          </p:cNvSpPr>
          <p:nvPr>
            <p:ph type="body" idx="1"/>
          </p:nvPr>
        </p:nvSpPr>
        <p:spPr>
          <a:xfrm>
            <a:off x="530352" y="928670"/>
            <a:ext cx="7772400" cy="5572164"/>
          </a:xfrm>
        </p:spPr>
        <p:txBody>
          <a:bodyPr>
            <a:normAutofit/>
          </a:bodyPr>
          <a:lstStyle/>
          <a:p>
            <a:r>
              <a:rPr lang="ru-RU" sz="2800" dirty="0" smtClean="0">
                <a:solidFill>
                  <a:schemeClr val="bg1"/>
                </a:solidFill>
                <a:latin typeface="Times New Roman" pitchFamily="18" charset="0"/>
                <a:cs typeface="Times New Roman" pitchFamily="18" charset="0"/>
              </a:rPr>
              <a:t>Системный подход к семье появился в связи с разнообразными социальными потребностями.</a:t>
            </a:r>
          </a:p>
          <a:p>
            <a:r>
              <a:rPr lang="ru-RU" sz="2800" dirty="0" smtClean="0">
                <a:solidFill>
                  <a:schemeClr val="bg1"/>
                </a:solidFill>
                <a:latin typeface="Times New Roman" pitchFamily="18" charset="0"/>
                <a:cs typeface="Times New Roman" pitchFamily="18" charset="0"/>
              </a:rPr>
              <a:t>Отношение к семье как к социальной системе сформировалось, главным образом, в рамках трех направлений:</a:t>
            </a:r>
          </a:p>
          <a:p>
            <a:r>
              <a:rPr lang="ru-RU" sz="2800" dirty="0" smtClean="0">
                <a:solidFill>
                  <a:schemeClr val="bg1"/>
                </a:solidFill>
                <a:latin typeface="Times New Roman" pitchFamily="18" charset="0"/>
                <a:cs typeface="Times New Roman" pitchFamily="18" charset="0"/>
              </a:rPr>
              <a:t> 1) супружеского консультирования,</a:t>
            </a:r>
          </a:p>
          <a:p>
            <a:r>
              <a:rPr lang="ru-RU" sz="2800" dirty="0" smtClean="0">
                <a:solidFill>
                  <a:schemeClr val="bg1"/>
                </a:solidFill>
                <a:latin typeface="Times New Roman" pitchFamily="18" charset="0"/>
                <a:cs typeface="Times New Roman" pitchFamily="18" charset="0"/>
              </a:rPr>
              <a:t> 2) психиатрии и </a:t>
            </a:r>
          </a:p>
          <a:p>
            <a:r>
              <a:rPr lang="ru-RU" sz="2800" dirty="0" smtClean="0">
                <a:solidFill>
                  <a:schemeClr val="bg1"/>
                </a:solidFill>
                <a:latin typeface="Times New Roman" pitchFamily="18" charset="0"/>
                <a:cs typeface="Times New Roman" pitchFamily="18" charset="0"/>
              </a:rPr>
              <a:t>3) изучения шизофрении</a:t>
            </a:r>
            <a:endParaRPr lang="ru-RU" sz="2800" dirty="0">
              <a:solidFill>
                <a:schemeClr val="bg1"/>
              </a:solidFill>
              <a:latin typeface="Times New Roman" pitchFamily="18" charset="0"/>
              <a:cs typeface="Times New Roman" pitchFamily="18" charset="0"/>
            </a:endParaRPr>
          </a:p>
        </p:txBody>
      </p:sp>
    </p:spTree>
  </p:cSld>
  <p:clrMapOvr>
    <a:masterClrMapping/>
  </p:clrMapOvr>
  <p:transition>
    <p:diamon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500042"/>
            <a:ext cx="7772400" cy="6000792"/>
          </a:xfrm>
        </p:spPr>
        <p:txBody>
          <a:bodyPr>
            <a:normAutofit lnSpcReduction="10000"/>
          </a:bodyPr>
          <a:lstStyle/>
          <a:p>
            <a:pPr algn="ctr"/>
            <a:r>
              <a:rPr lang="ru-RU" dirty="0" smtClean="0">
                <a:solidFill>
                  <a:schemeClr val="bg1"/>
                </a:solidFill>
              </a:rPr>
              <a:t>Мир эпохи постмодерна</a:t>
            </a:r>
          </a:p>
          <a:p>
            <a:r>
              <a:rPr lang="ru-RU" dirty="0" smtClean="0"/>
              <a:t> </a:t>
            </a:r>
            <a:r>
              <a:rPr lang="ru-RU" dirty="0" smtClean="0">
                <a:solidFill>
                  <a:schemeClr val="bg1"/>
                </a:solidFill>
                <a:latin typeface="Times New Roman" pitchFamily="18" charset="0"/>
                <a:cs typeface="Times New Roman" pitchFamily="18" charset="0"/>
              </a:rPr>
              <a:t>В начале двадцатого века жизнь семьи была куда более предсказуема, чем в настоящее время. Доступность и кажущаяся достоверность разнообразной информации приводит к тому, что  членам семьи становится трудно сохранять убеждения, не подкрепленные личным опытом. На процесс самоопределения индивида оказывают влияние множество факторов, большинство из которых в историческом масштабе кажутся незначительными.</a:t>
            </a:r>
          </a:p>
          <a:p>
            <a:r>
              <a:rPr lang="ru-RU" dirty="0" smtClean="0">
                <a:solidFill>
                  <a:schemeClr val="bg1"/>
                </a:solidFill>
                <a:latin typeface="Times New Roman" pitchFamily="18" charset="0"/>
                <a:cs typeface="Times New Roman" pitchFamily="18" charset="0"/>
              </a:rPr>
              <a:t>Терапевты-конструктивисты исходят из четырех основных допущений: 1) реальность субъективна, 2) при проведении терапии не нужно выстраивать жесткие иерархические отношения, 3) терапевтические изменения неизбежны и 4) терапевтические изменения уже начались. В развитие этой теории внесли вклад многочисленные исследователи (</a:t>
            </a:r>
            <a:r>
              <a:rPr lang="en-US" dirty="0" smtClean="0">
                <a:solidFill>
                  <a:schemeClr val="bg1"/>
                </a:solidFill>
                <a:latin typeface="Times New Roman" pitchFamily="18" charset="0"/>
                <a:cs typeface="Times New Roman" pitchFamily="18" charset="0"/>
              </a:rPr>
              <a:t>Anderson</a:t>
            </a:r>
            <a:r>
              <a:rPr lang="ru-RU" dirty="0" smtClean="0">
                <a:solidFill>
                  <a:schemeClr val="bg1"/>
                </a:solidFill>
                <a:latin typeface="Times New Roman" pitchFamily="18" charset="0"/>
                <a:cs typeface="Times New Roman" pitchFamily="18" charset="0"/>
              </a:rPr>
              <a:t>, 1993; </a:t>
            </a:r>
            <a:r>
              <a:rPr lang="en-US" dirty="0" err="1" smtClean="0">
                <a:solidFill>
                  <a:schemeClr val="bg1"/>
                </a:solidFill>
                <a:latin typeface="Times New Roman" pitchFamily="18" charset="0"/>
                <a:cs typeface="Times New Roman" pitchFamily="18" charset="0"/>
              </a:rPr>
              <a:t>deShazer</a:t>
            </a:r>
            <a:r>
              <a:rPr lang="ru-RU" dirty="0" smtClean="0">
                <a:solidFill>
                  <a:schemeClr val="bg1"/>
                </a:solidFill>
                <a:latin typeface="Times New Roman" pitchFamily="18" charset="0"/>
                <a:cs typeface="Times New Roman" pitchFamily="18" charset="0"/>
              </a:rPr>
              <a:t>, 1985; </a:t>
            </a:r>
            <a:r>
              <a:rPr lang="en-US" dirty="0" smtClean="0">
                <a:solidFill>
                  <a:schemeClr val="bg1"/>
                </a:solidFill>
                <a:latin typeface="Times New Roman" pitchFamily="18" charset="0"/>
                <a:cs typeface="Times New Roman" pitchFamily="18" charset="0"/>
              </a:rPr>
              <a:t>O</a:t>
            </a:r>
            <a:r>
              <a:rPr lang="ru-RU" dirty="0" smtClean="0">
                <a:solidFill>
                  <a:schemeClr val="bg1"/>
                </a:solidFill>
                <a:latin typeface="Times New Roman" pitchFamily="18" charset="0"/>
                <a:cs typeface="Times New Roman" pitchFamily="18" charset="0"/>
              </a:rPr>
              <a:t>'</a:t>
            </a:r>
            <a:r>
              <a:rPr lang="en-US" dirty="0" smtClean="0">
                <a:solidFill>
                  <a:schemeClr val="bg1"/>
                </a:solidFill>
                <a:latin typeface="Times New Roman" pitchFamily="18" charset="0"/>
                <a:cs typeface="Times New Roman" pitchFamily="18" charset="0"/>
              </a:rPr>
              <a:t>Hanlon</a:t>
            </a:r>
            <a:r>
              <a:rPr lang="ru-RU" dirty="0" smtClean="0">
                <a:solidFill>
                  <a:schemeClr val="bg1"/>
                </a:solidFill>
                <a:latin typeface="Times New Roman" pitchFamily="18" charset="0"/>
                <a:cs typeface="Times New Roman" pitchFamily="18" charset="0"/>
              </a:rPr>
              <a:t> &amp; </a:t>
            </a:r>
            <a:r>
              <a:rPr lang="en-US" dirty="0" smtClean="0">
                <a:solidFill>
                  <a:schemeClr val="bg1"/>
                </a:solidFill>
                <a:latin typeface="Times New Roman" pitchFamily="18" charset="0"/>
                <a:cs typeface="Times New Roman" pitchFamily="18" charset="0"/>
              </a:rPr>
              <a:t>Werner</a:t>
            </a:r>
            <a:r>
              <a:rPr lang="ru-RU" dirty="0" smtClean="0">
                <a:solidFill>
                  <a:schemeClr val="bg1"/>
                </a:solidFill>
                <a:latin typeface="Times New Roman" pitchFamily="18" charset="0"/>
                <a:cs typeface="Times New Roman" pitchFamily="18" charset="0"/>
              </a:rPr>
              <a:t>-</a:t>
            </a:r>
            <a:r>
              <a:rPr lang="en-US" dirty="0" smtClean="0">
                <a:solidFill>
                  <a:schemeClr val="bg1"/>
                </a:solidFill>
                <a:latin typeface="Times New Roman" pitchFamily="18" charset="0"/>
                <a:cs typeface="Times New Roman" pitchFamily="18" charset="0"/>
              </a:rPr>
              <a:t>Davis</a:t>
            </a:r>
            <a:r>
              <a:rPr lang="ru-RU" dirty="0" smtClean="0">
                <a:solidFill>
                  <a:schemeClr val="bg1"/>
                </a:solidFill>
                <a:latin typeface="Times New Roman" pitchFamily="18" charset="0"/>
                <a:cs typeface="Times New Roman" pitchFamily="18" charset="0"/>
              </a:rPr>
              <a:t>, 1989; </a:t>
            </a:r>
            <a:r>
              <a:rPr lang="en-US" dirty="0" smtClean="0">
                <a:solidFill>
                  <a:schemeClr val="bg1"/>
                </a:solidFill>
                <a:latin typeface="Times New Roman" pitchFamily="18" charset="0"/>
                <a:cs typeface="Times New Roman" pitchFamily="18" charset="0"/>
              </a:rPr>
              <a:t>White</a:t>
            </a:r>
            <a:r>
              <a:rPr lang="ru-RU" dirty="0" smtClean="0">
                <a:solidFill>
                  <a:schemeClr val="bg1"/>
                </a:solidFill>
                <a:latin typeface="Times New Roman" pitchFamily="18" charset="0"/>
                <a:cs typeface="Times New Roman" pitchFamily="18" charset="0"/>
              </a:rPr>
              <a:t> &amp; </a:t>
            </a:r>
            <a:r>
              <a:rPr lang="en-US" dirty="0" err="1" smtClean="0">
                <a:solidFill>
                  <a:schemeClr val="bg1"/>
                </a:solidFill>
                <a:latin typeface="Times New Roman" pitchFamily="18" charset="0"/>
                <a:cs typeface="Times New Roman" pitchFamily="18" charset="0"/>
              </a:rPr>
              <a:t>Epston</a:t>
            </a:r>
            <a:r>
              <a:rPr lang="ru-RU" dirty="0" smtClean="0">
                <a:solidFill>
                  <a:schemeClr val="bg1"/>
                </a:solidFill>
                <a:latin typeface="Times New Roman" pitchFamily="18" charset="0"/>
                <a:cs typeface="Times New Roman" pitchFamily="18" charset="0"/>
              </a:rPr>
              <a:t>, 1990), разработавшие практические подходы к семейной психотерапии в рамках конструктивизма.</a:t>
            </a:r>
          </a:p>
          <a:p>
            <a:endParaRPr lang="ru-RU" dirty="0"/>
          </a:p>
        </p:txBody>
      </p:sp>
    </p:spTree>
  </p:cSld>
  <p:clrMapOvr>
    <a:masterClrMapping/>
  </p:clrMapOvr>
  <p:transition>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142852"/>
            <a:ext cx="7772400" cy="5786478"/>
          </a:xfrm>
        </p:spPr>
        <p:txBody>
          <a:bodyPr>
            <a:normAutofit fontScale="92500"/>
          </a:bodyPr>
          <a:lstStyle/>
          <a:p>
            <a:r>
              <a:rPr lang="ru-RU" dirty="0" smtClean="0">
                <a:solidFill>
                  <a:schemeClr val="bg1"/>
                </a:solidFill>
                <a:latin typeface="Times New Roman" pitchFamily="18" charset="0"/>
                <a:cs typeface="Times New Roman" pitchFamily="18" charset="0"/>
              </a:rPr>
              <a:t>Контекстуальное значение проблемы</a:t>
            </a:r>
          </a:p>
          <a:p>
            <a:r>
              <a:rPr lang="ru-RU" dirty="0" smtClean="0">
                <a:latin typeface="Times New Roman" pitchFamily="18" charset="0"/>
                <a:cs typeface="Times New Roman" pitchFamily="18" charset="0"/>
              </a:rPr>
              <a:t> </a:t>
            </a:r>
          </a:p>
          <a:p>
            <a:r>
              <a:rPr lang="ru-RU" dirty="0" smtClean="0">
                <a:solidFill>
                  <a:schemeClr val="bg1"/>
                </a:solidFill>
                <a:latin typeface="Times New Roman" pitchFamily="18" charset="0"/>
                <a:cs typeface="Times New Roman" pitchFamily="18" charset="0"/>
              </a:rPr>
              <a:t>Тот факт, что большинство людей в настоящее время </a:t>
            </a:r>
            <a:r>
              <a:rPr lang="ru-RU" b="1" dirty="0" smtClean="0">
                <a:solidFill>
                  <a:schemeClr val="bg1"/>
                </a:solidFill>
                <a:latin typeface="Times New Roman" pitchFamily="18" charset="0"/>
                <a:cs typeface="Times New Roman" pitchFamily="18" charset="0"/>
              </a:rPr>
              <a:t>сталкиваются с различными взглядами на одни и те же проблемы (их иногда называют множественным знанием, </a:t>
            </a:r>
            <a:r>
              <a:rPr lang="en-US" b="1" dirty="0" smtClean="0">
                <a:solidFill>
                  <a:schemeClr val="bg1"/>
                </a:solidFill>
                <a:latin typeface="Times New Roman" pitchFamily="18" charset="0"/>
                <a:cs typeface="Times New Roman" pitchFamily="18" charset="0"/>
              </a:rPr>
              <a:t>multiple </a:t>
            </a:r>
            <a:r>
              <a:rPr lang="en-US" b="1" dirty="0" err="1" smtClean="0">
                <a:solidFill>
                  <a:schemeClr val="bg1"/>
                </a:solidFill>
                <a:latin typeface="Times New Roman" pitchFamily="18" charset="0"/>
                <a:cs typeface="Times New Roman" pitchFamily="18" charset="0"/>
              </a:rPr>
              <a:t>knowledges</a:t>
            </a:r>
            <a:r>
              <a:rPr lang="ru-RU" b="1" dirty="0" smtClean="0">
                <a:solidFill>
                  <a:schemeClr val="bg1"/>
                </a:solidFill>
                <a:latin typeface="Times New Roman" pitchFamily="18" charset="0"/>
                <a:cs typeface="Times New Roman" pitchFamily="18" charset="0"/>
              </a:rPr>
              <a:t>), объясняет, почему сторонники </a:t>
            </a:r>
            <a:r>
              <a:rPr lang="ru-RU" b="1" dirty="0" err="1" smtClean="0">
                <a:solidFill>
                  <a:schemeClr val="bg1"/>
                </a:solidFill>
                <a:latin typeface="Times New Roman" pitchFamily="18" charset="0"/>
                <a:cs typeface="Times New Roman" pitchFamily="18" charset="0"/>
              </a:rPr>
              <a:t>постмодернисткого</a:t>
            </a:r>
            <a:r>
              <a:rPr lang="ru-RU" b="1" dirty="0" smtClean="0">
                <a:solidFill>
                  <a:schemeClr val="bg1"/>
                </a:solidFill>
                <a:latin typeface="Times New Roman" pitchFamily="18" charset="0"/>
                <a:cs typeface="Times New Roman" pitchFamily="18" charset="0"/>
              </a:rPr>
              <a:t> подхода считают «контекст» значимым, если не решающим параметром, который определяет наше отношение к происходящим событиям</a:t>
            </a:r>
            <a:r>
              <a:rPr lang="ru-RU" dirty="0" smtClean="0">
                <a:solidFill>
                  <a:schemeClr val="bg1"/>
                </a:solidFill>
                <a:latin typeface="Times New Roman" pitchFamily="18" charset="0"/>
                <a:cs typeface="Times New Roman" pitchFamily="18" charset="0"/>
              </a:rPr>
              <a:t>. Эта мысль красной нитью проходила во многих моделях, достаточно упомянуть о таких приемах, как пунктуация (</a:t>
            </a:r>
            <a:r>
              <a:rPr lang="en-US" dirty="0" smtClean="0">
                <a:solidFill>
                  <a:schemeClr val="bg1"/>
                </a:solidFill>
                <a:latin typeface="Times New Roman" pitchFamily="18" charset="0"/>
                <a:cs typeface="Times New Roman" pitchFamily="18" charset="0"/>
              </a:rPr>
              <a:t>punctuating</a:t>
            </a:r>
            <a:r>
              <a:rPr lang="ru-RU" dirty="0" smtClean="0">
                <a:solidFill>
                  <a:schemeClr val="bg1"/>
                </a:solidFill>
                <a:latin typeface="Times New Roman" pitchFamily="18" charset="0"/>
                <a:cs typeface="Times New Roman" pitchFamily="18" charset="0"/>
              </a:rPr>
              <a:t>), приписывание благородных намерений (</a:t>
            </a:r>
            <a:r>
              <a:rPr lang="en-US" dirty="0" smtClean="0">
                <a:solidFill>
                  <a:schemeClr val="bg1"/>
                </a:solidFill>
                <a:latin typeface="Times New Roman" pitchFamily="18" charset="0"/>
                <a:cs typeface="Times New Roman" pitchFamily="18" charset="0"/>
              </a:rPr>
              <a:t>ascribing noble intentions</a:t>
            </a:r>
            <a:r>
              <a:rPr lang="ru-RU" dirty="0" smtClean="0">
                <a:solidFill>
                  <a:schemeClr val="bg1"/>
                </a:solidFill>
                <a:latin typeface="Times New Roman" pitchFamily="18" charset="0"/>
                <a:cs typeface="Times New Roman" pitchFamily="18" charset="0"/>
              </a:rPr>
              <a:t>) или </a:t>
            </a:r>
            <a:r>
              <a:rPr lang="ru-RU" dirty="0" err="1" smtClean="0">
                <a:solidFill>
                  <a:schemeClr val="bg1"/>
                </a:solidFill>
                <a:latin typeface="Times New Roman" pitchFamily="18" charset="0"/>
                <a:cs typeface="Times New Roman" pitchFamily="18" charset="0"/>
              </a:rPr>
              <a:t>рефрейминг</a:t>
            </a:r>
            <a:r>
              <a:rPr lang="ru-RU" dirty="0" smtClean="0">
                <a:solidFill>
                  <a:schemeClr val="bg1"/>
                </a:solidFill>
                <a:latin typeface="Times New Roman" pitchFamily="18" charset="0"/>
                <a:cs typeface="Times New Roman" pitchFamily="18" charset="0"/>
              </a:rPr>
              <a:t>.. Для конструктивиста-постмодерниста изменение смысла того или иного события становится основной техникой и важнейшей теоретической концепцией.</a:t>
            </a:r>
          </a:p>
          <a:p>
            <a:r>
              <a:rPr lang="ru-RU" dirty="0" smtClean="0">
                <a:solidFill>
                  <a:schemeClr val="bg1"/>
                </a:solidFill>
                <a:latin typeface="Times New Roman" pitchFamily="18" charset="0"/>
                <a:cs typeface="Times New Roman" pitchFamily="18" charset="0"/>
              </a:rPr>
              <a:t>Терапевты-постмодернисты изменяют значение, которое клиент приписывает своему положению, используя различные процедуры, такие как психологическое просвещение, поиск рациональных решений или </a:t>
            </a:r>
            <a:r>
              <a:rPr lang="ru-RU" dirty="0" err="1" smtClean="0">
                <a:solidFill>
                  <a:schemeClr val="bg1"/>
                </a:solidFill>
                <a:latin typeface="Times New Roman" pitchFamily="18" charset="0"/>
                <a:cs typeface="Times New Roman" pitchFamily="18" charset="0"/>
              </a:rPr>
              <a:t>экстернализация</a:t>
            </a:r>
            <a:r>
              <a:rPr lang="ru-RU" dirty="0" smtClean="0">
                <a:solidFill>
                  <a:schemeClr val="bg1"/>
                </a:solidFill>
                <a:latin typeface="Times New Roman" pitchFamily="18" charset="0"/>
                <a:cs typeface="Times New Roman" pitchFamily="18" charset="0"/>
              </a:rPr>
              <a:t> проблемы</a:t>
            </a:r>
            <a:endParaRPr lang="ru-RU" dirty="0">
              <a:solidFill>
                <a:schemeClr val="bg1"/>
              </a:solidFill>
              <a:latin typeface="Times New Roman" pitchFamily="18" charset="0"/>
              <a:cs typeface="Times New Roman" pitchFamily="18" charset="0"/>
            </a:endParaRPr>
          </a:p>
        </p:txBody>
      </p:sp>
    </p:spTree>
  </p:cSld>
  <p:clrMapOvr>
    <a:masterClrMapping/>
  </p:clrMapOvr>
  <p:transition>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428604"/>
            <a:ext cx="7772400" cy="6429396"/>
          </a:xfrm>
        </p:spPr>
        <p:txBody>
          <a:bodyPr>
            <a:normAutofit/>
          </a:bodyPr>
          <a:lstStyle/>
          <a:p>
            <a:r>
              <a:rPr lang="ru-RU" b="1" dirty="0" smtClean="0">
                <a:solidFill>
                  <a:schemeClr val="bg1"/>
                </a:solidFill>
                <a:latin typeface="Times New Roman" pitchFamily="18" charset="0"/>
                <a:cs typeface="Times New Roman" pitchFamily="18" charset="0"/>
              </a:rPr>
              <a:t>Терапия как разговор</a:t>
            </a:r>
          </a:p>
          <a:p>
            <a:r>
              <a:rPr lang="ru-RU" dirty="0" smtClean="0">
                <a:solidFill>
                  <a:schemeClr val="bg1"/>
                </a:solidFill>
                <a:latin typeface="Times New Roman" pitchFamily="18" charset="0"/>
                <a:cs typeface="Times New Roman" pitchFamily="18" charset="0"/>
              </a:rPr>
              <a:t> </a:t>
            </a:r>
          </a:p>
          <a:p>
            <a:r>
              <a:rPr lang="ru-RU" dirty="0" smtClean="0">
                <a:solidFill>
                  <a:schemeClr val="bg1"/>
                </a:solidFill>
                <a:latin typeface="Times New Roman" pitchFamily="18" charset="0"/>
                <a:cs typeface="Times New Roman" pitchFamily="18" charset="0"/>
              </a:rPr>
              <a:t>Терапевт-постмодернист придерживается мнения о том, что терапия не является вмешательством или видом лечения, то есть клиент не выступает получателем терапии. Это скорее сотрудничество, когда обе стороны должны нести ответственность за ход процесса. Взаимоотношения терапевта с клиентами можно охарактеризовать как обычный </a:t>
            </a:r>
            <a:r>
              <a:rPr lang="ru-RU" i="1" dirty="0" smtClean="0">
                <a:solidFill>
                  <a:schemeClr val="bg1"/>
                </a:solidFill>
                <a:latin typeface="Times New Roman" pitchFamily="18" charset="0"/>
                <a:cs typeface="Times New Roman" pitchFamily="18" charset="0"/>
              </a:rPr>
              <a:t>разговор, </a:t>
            </a:r>
            <a:r>
              <a:rPr lang="ru-RU" dirty="0" smtClean="0">
                <a:solidFill>
                  <a:schemeClr val="bg1"/>
                </a:solidFill>
                <a:latin typeface="Times New Roman" pitchFamily="18" charset="0"/>
                <a:cs typeface="Times New Roman" pitchFamily="18" charset="0"/>
              </a:rPr>
              <a:t>то есть двусторонний коммуникативный процесс, свободный по форме и не имеющий определенной цели.. Терапия как разговор предполагает, что нет истины в последней инстанции, слова и речевые обороты многозначны</a:t>
            </a:r>
            <a:endParaRPr lang="ru-RU" dirty="0">
              <a:solidFill>
                <a:schemeClr val="bg1"/>
              </a:solidFill>
              <a:latin typeface="Times New Roman" pitchFamily="18" charset="0"/>
              <a:cs typeface="Times New Roman" pitchFamily="18" charset="0"/>
            </a:endParaRPr>
          </a:p>
        </p:txBody>
      </p:sp>
    </p:spTree>
  </p:cSld>
  <p:clrMapOvr>
    <a:masterClrMapping/>
  </p:clrMapOvr>
  <p:transition>
    <p:diamon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714356"/>
            <a:ext cx="7772400" cy="5072098"/>
          </a:xfrm>
        </p:spPr>
        <p:txBody>
          <a:bodyPr>
            <a:normAutofit fontScale="92500" lnSpcReduction="20000"/>
          </a:bodyPr>
          <a:lstStyle/>
          <a:p>
            <a:r>
              <a:rPr lang="ru-RU" b="1" dirty="0" smtClean="0">
                <a:solidFill>
                  <a:schemeClr val="bg1"/>
                </a:solidFill>
              </a:rPr>
              <a:t>Роль терапевта</a:t>
            </a:r>
          </a:p>
          <a:p>
            <a:r>
              <a:rPr lang="ru-RU" dirty="0" smtClean="0">
                <a:solidFill>
                  <a:schemeClr val="bg1"/>
                </a:solidFill>
              </a:rPr>
              <a:t> </a:t>
            </a:r>
          </a:p>
          <a:p>
            <a:r>
              <a:rPr lang="ru-RU" dirty="0" smtClean="0">
                <a:solidFill>
                  <a:schemeClr val="bg1"/>
                </a:solidFill>
                <a:latin typeface="Times New Roman" pitchFamily="18" charset="0"/>
                <a:cs typeface="Times New Roman" pitchFamily="18" charset="0"/>
              </a:rPr>
              <a:t>Постмодернисты придерживаются коллегиальной, а не директивной позиции конструктивисты руководствуются не только </a:t>
            </a:r>
            <a:r>
              <a:rPr lang="ru-RU" dirty="0" err="1" smtClean="0">
                <a:solidFill>
                  <a:schemeClr val="bg1"/>
                </a:solidFill>
                <a:latin typeface="Times New Roman" pitchFamily="18" charset="0"/>
                <a:cs typeface="Times New Roman" pitchFamily="18" charset="0"/>
              </a:rPr>
              <a:t>эмпатией</a:t>
            </a:r>
            <a:r>
              <a:rPr lang="ru-RU" dirty="0" smtClean="0">
                <a:solidFill>
                  <a:schemeClr val="bg1"/>
                </a:solidFill>
                <a:latin typeface="Times New Roman" pitchFamily="18" charset="0"/>
                <a:cs typeface="Times New Roman" pitchFamily="18" charset="0"/>
              </a:rPr>
              <a:t>, но и убежденностью в субъективном характере того, что принято считать реальностью. </a:t>
            </a:r>
          </a:p>
          <a:p>
            <a:r>
              <a:rPr lang="ru-RU" dirty="0" err="1" smtClean="0">
                <a:solidFill>
                  <a:schemeClr val="bg1"/>
                </a:solidFill>
                <a:latin typeface="Times New Roman" pitchFamily="18" charset="0"/>
                <a:cs typeface="Times New Roman" pitchFamily="18" charset="0"/>
              </a:rPr>
              <a:t>Эмпатия</a:t>
            </a:r>
            <a:r>
              <a:rPr lang="ru-RU" dirty="0" smtClean="0">
                <a:solidFill>
                  <a:schemeClr val="bg1"/>
                </a:solidFill>
                <a:latin typeface="Times New Roman" pitchFamily="18" charset="0"/>
                <a:cs typeface="Times New Roman" pitchFamily="18" charset="0"/>
              </a:rPr>
              <a:t> означает, что терапевт принимает точку зрения клиента на реальность и сопереживает ему. Напротив, конструктивист полагает, что отношение клиента к реальности в известной мере определяет ее, потому что способствует сохранению дискомфорта. В задачи терапевта входит провести целенаправленный расспрос клиента о его взглядах на окружающую действительность, активно используя его речевые обороты. В дальнейшем эти взгляды на мир всесторонне исследуются с целью поиска альтернативных вариантов отношения к проблеме, которые могут оказаться более полезными для клиента. Несмотря на отсутствие стройной теории, конструктивисты действуют целенаправленно. Все они имеют хорошую </a:t>
            </a:r>
            <a:r>
              <a:rPr lang="ru-RU" dirty="0" smtClean="0">
                <a:solidFill>
                  <a:schemeClr val="bg1"/>
                </a:solidFill>
              </a:rPr>
              <a:t>подготовку в области семейной психотерапии, что привлекает к ним множество клиентов.</a:t>
            </a:r>
          </a:p>
          <a:p>
            <a:endParaRPr lang="ru-RU" dirty="0"/>
          </a:p>
        </p:txBody>
      </p:sp>
    </p:spTree>
  </p:cSld>
  <p:clrMapOvr>
    <a:masterClrMapping/>
  </p:clrMapOvr>
  <p:transition>
    <p:diamon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357166"/>
            <a:ext cx="7772400" cy="5500726"/>
          </a:xfrm>
        </p:spPr>
        <p:txBody>
          <a:bodyPr>
            <a:normAutofit fontScale="92500" lnSpcReduction="10000"/>
          </a:bodyPr>
          <a:lstStyle/>
          <a:p>
            <a:r>
              <a:rPr lang="ru-RU" b="1" dirty="0" smtClean="0">
                <a:solidFill>
                  <a:schemeClr val="bg1"/>
                </a:solidFill>
                <a:latin typeface="Times New Roman" pitchFamily="18" charset="0"/>
                <a:cs typeface="Times New Roman" pitchFamily="18" charset="0"/>
              </a:rPr>
              <a:t>Область применения</a:t>
            </a:r>
          </a:p>
          <a:p>
            <a:r>
              <a:rPr lang="ru-RU" dirty="0" smtClean="0">
                <a:solidFill>
                  <a:schemeClr val="bg1"/>
                </a:solidFill>
                <a:latin typeface="Times New Roman" pitchFamily="18" charset="0"/>
                <a:cs typeface="Times New Roman" pitchFamily="18" charset="0"/>
              </a:rPr>
              <a:t> </a:t>
            </a:r>
          </a:p>
          <a:p>
            <a:r>
              <a:rPr lang="ru-RU" dirty="0" smtClean="0">
                <a:solidFill>
                  <a:schemeClr val="bg1"/>
                </a:solidFill>
                <a:latin typeface="Times New Roman" pitchFamily="18" charset="0"/>
                <a:cs typeface="Times New Roman" pitchFamily="18" charset="0"/>
              </a:rPr>
              <a:t>С развитием </a:t>
            </a:r>
            <a:r>
              <a:rPr lang="ru-RU" b="1" dirty="0" smtClean="0">
                <a:solidFill>
                  <a:schemeClr val="bg1"/>
                </a:solidFill>
                <a:latin typeface="Times New Roman" pitchFamily="18" charset="0"/>
                <a:cs typeface="Times New Roman" pitchFamily="18" charset="0"/>
              </a:rPr>
              <a:t>постмодернистской психотерапии сфера интервенций претерпела ряд изменений и существенно расширилась. Это направление объединило в себе оригинальные модели структурного, стратегического, поведенческого и </a:t>
            </a:r>
            <a:r>
              <a:rPr lang="ru-RU" b="1" dirty="0" err="1" smtClean="0">
                <a:solidFill>
                  <a:schemeClr val="bg1"/>
                </a:solidFill>
                <a:latin typeface="Times New Roman" pitchFamily="18" charset="0"/>
                <a:cs typeface="Times New Roman" pitchFamily="18" charset="0"/>
              </a:rPr>
              <a:t>трансгенерационного</a:t>
            </a:r>
            <a:r>
              <a:rPr lang="ru-RU" b="1" dirty="0" smtClean="0">
                <a:solidFill>
                  <a:schemeClr val="bg1"/>
                </a:solidFill>
                <a:latin typeface="Times New Roman" pitchFamily="18" charset="0"/>
                <a:cs typeface="Times New Roman" pitchFamily="18" charset="0"/>
              </a:rPr>
              <a:t> подходов, вместе с тем породив новые идеи и технические приемы</a:t>
            </a:r>
            <a:r>
              <a:rPr lang="ru-RU" dirty="0" smtClean="0">
                <a:solidFill>
                  <a:schemeClr val="bg1"/>
                </a:solidFill>
                <a:latin typeface="Times New Roman" pitchFamily="18" charset="0"/>
                <a:cs typeface="Times New Roman" pitchFamily="18" charset="0"/>
              </a:rPr>
              <a:t>. В ходе эволюции конструктивизма появился ряд психотерапевтических моделей. В этой главе мы остановимся на следующих из них: </a:t>
            </a:r>
            <a:r>
              <a:rPr lang="ru-RU" i="1" dirty="0" smtClean="0">
                <a:solidFill>
                  <a:schemeClr val="bg1"/>
                </a:solidFill>
                <a:latin typeface="Times New Roman" pitchFamily="18" charset="0"/>
                <a:cs typeface="Times New Roman" pitchFamily="18" charset="0"/>
              </a:rPr>
              <a:t>сфокусированной на поиске решения (</a:t>
            </a:r>
            <a:r>
              <a:rPr lang="en-US" i="1" dirty="0" smtClean="0">
                <a:solidFill>
                  <a:schemeClr val="bg1"/>
                </a:solidFill>
                <a:latin typeface="Times New Roman" pitchFamily="18" charset="0"/>
                <a:cs typeface="Times New Roman" pitchFamily="18" charset="0"/>
              </a:rPr>
              <a:t>solution</a:t>
            </a:r>
            <a:r>
              <a:rPr lang="ru-RU" i="1" dirty="0" smtClean="0">
                <a:solidFill>
                  <a:schemeClr val="bg1"/>
                </a:solidFill>
                <a:latin typeface="Times New Roman" pitchFamily="18" charset="0"/>
                <a:cs typeface="Times New Roman" pitchFamily="18" charset="0"/>
              </a:rPr>
              <a:t>-</a:t>
            </a:r>
            <a:r>
              <a:rPr lang="en-US" i="1" dirty="0" smtClean="0">
                <a:solidFill>
                  <a:schemeClr val="bg1"/>
                </a:solidFill>
                <a:latin typeface="Times New Roman" pitchFamily="18" charset="0"/>
                <a:cs typeface="Times New Roman" pitchFamily="18" charset="0"/>
              </a:rPr>
              <a:t>focused</a:t>
            </a:r>
            <a:r>
              <a:rPr lang="ru-RU" i="1" dirty="0" smtClean="0">
                <a:solidFill>
                  <a:schemeClr val="bg1"/>
                </a:solidFill>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модели, предложенной коллективом исследователей, в частности Стивом </a:t>
            </a:r>
            <a:r>
              <a:rPr lang="ru-RU" dirty="0" err="1" smtClean="0">
                <a:solidFill>
                  <a:schemeClr val="bg1"/>
                </a:solidFill>
                <a:latin typeface="Times New Roman" pitchFamily="18" charset="0"/>
                <a:cs typeface="Times New Roman" pitchFamily="18" charset="0"/>
              </a:rPr>
              <a:t>Дишазером</a:t>
            </a:r>
            <a:r>
              <a:rPr lang="ru-RU" dirty="0" smtClean="0">
                <a:solidFill>
                  <a:schemeClr val="bg1"/>
                </a:solidFill>
                <a:latin typeface="Times New Roman" pitchFamily="18" charset="0"/>
                <a:cs typeface="Times New Roman" pitchFamily="18" charset="0"/>
              </a:rPr>
              <a:t>, Биллом </a:t>
            </a:r>
            <a:r>
              <a:rPr lang="ru-RU" dirty="0" err="1" smtClean="0">
                <a:solidFill>
                  <a:schemeClr val="bg1"/>
                </a:solidFill>
                <a:latin typeface="Times New Roman" pitchFamily="18" charset="0"/>
                <a:cs typeface="Times New Roman" pitchFamily="18" charset="0"/>
              </a:rPr>
              <a:t>О'Хэнлоном</a:t>
            </a:r>
            <a:r>
              <a:rPr lang="ru-RU" dirty="0" smtClean="0">
                <a:solidFill>
                  <a:schemeClr val="bg1"/>
                </a:solidFill>
                <a:latin typeface="Times New Roman" pitchFamily="18" charset="0"/>
                <a:cs typeface="Times New Roman" pitchFamily="18" charset="0"/>
              </a:rPr>
              <a:t> и Мишель </a:t>
            </a:r>
            <a:r>
              <a:rPr lang="ru-RU" dirty="0" err="1" smtClean="0">
                <a:solidFill>
                  <a:schemeClr val="bg1"/>
                </a:solidFill>
                <a:latin typeface="Times New Roman" pitchFamily="18" charset="0"/>
                <a:cs typeface="Times New Roman" pitchFamily="18" charset="0"/>
              </a:rPr>
              <a:t>Вайнер-Дэвис</a:t>
            </a:r>
            <a:r>
              <a:rPr lang="ru-RU"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Steve </a:t>
            </a:r>
            <a:r>
              <a:rPr lang="en-US" dirty="0" err="1" smtClean="0">
                <a:solidFill>
                  <a:schemeClr val="bg1"/>
                </a:solidFill>
                <a:latin typeface="Times New Roman" pitchFamily="18" charset="0"/>
                <a:cs typeface="Times New Roman" pitchFamily="18" charset="0"/>
              </a:rPr>
              <a:t>deShazer</a:t>
            </a:r>
            <a:r>
              <a:rPr lang="ru-RU"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Bill O</a:t>
            </a:r>
            <a:r>
              <a:rPr lang="ru-RU" dirty="0" smtClean="0">
                <a:solidFill>
                  <a:schemeClr val="bg1"/>
                </a:solidFill>
                <a:latin typeface="Times New Roman" pitchFamily="18" charset="0"/>
                <a:cs typeface="Times New Roman" pitchFamily="18" charset="0"/>
              </a:rPr>
              <a:t>'</a:t>
            </a:r>
            <a:r>
              <a:rPr lang="en-US" dirty="0" smtClean="0">
                <a:solidFill>
                  <a:schemeClr val="bg1"/>
                </a:solidFill>
                <a:latin typeface="Times New Roman" pitchFamily="18" charset="0"/>
                <a:cs typeface="Times New Roman" pitchFamily="18" charset="0"/>
              </a:rPr>
              <a:t>Hanlon</a:t>
            </a:r>
            <a:r>
              <a:rPr lang="ru-RU" dirty="0" smtClean="0">
                <a:solidFill>
                  <a:schemeClr val="bg1"/>
                </a:solidFill>
                <a:latin typeface="Times New Roman" pitchFamily="18" charset="0"/>
                <a:cs typeface="Times New Roman" pitchFamily="18" charset="0"/>
              </a:rPr>
              <a:t> &amp; </a:t>
            </a:r>
            <a:r>
              <a:rPr lang="en-US" dirty="0" smtClean="0">
                <a:solidFill>
                  <a:schemeClr val="bg1"/>
                </a:solidFill>
                <a:latin typeface="Times New Roman" pitchFamily="18" charset="0"/>
                <a:cs typeface="Times New Roman" pitchFamily="18" charset="0"/>
              </a:rPr>
              <a:t>Michele Weiner</a:t>
            </a:r>
            <a:r>
              <a:rPr lang="ru-RU" dirty="0" smtClean="0">
                <a:solidFill>
                  <a:schemeClr val="bg1"/>
                </a:solidFill>
                <a:latin typeface="Times New Roman" pitchFamily="18" charset="0"/>
                <a:cs typeface="Times New Roman" pitchFamily="18" charset="0"/>
              </a:rPr>
              <a:t>-</a:t>
            </a:r>
            <a:r>
              <a:rPr lang="en-US" dirty="0" smtClean="0">
                <a:solidFill>
                  <a:schemeClr val="bg1"/>
                </a:solidFill>
                <a:latin typeface="Times New Roman" pitchFamily="18" charset="0"/>
                <a:cs typeface="Times New Roman" pitchFamily="18" charset="0"/>
              </a:rPr>
              <a:t>Davis</a:t>
            </a:r>
            <a:r>
              <a:rPr lang="ru-RU" dirty="0" smtClean="0">
                <a:solidFill>
                  <a:schemeClr val="bg1"/>
                </a:solidFill>
                <a:latin typeface="Times New Roman" pitchFamily="18" charset="0"/>
                <a:cs typeface="Times New Roman" pitchFamily="18" charset="0"/>
              </a:rPr>
              <a:t>); </a:t>
            </a:r>
            <a:r>
              <a:rPr lang="ru-RU" i="1" dirty="0" err="1" smtClean="0">
                <a:solidFill>
                  <a:schemeClr val="bg1"/>
                </a:solidFill>
                <a:latin typeface="Times New Roman" pitchFamily="18" charset="0"/>
                <a:cs typeface="Times New Roman" pitchFamily="18" charset="0"/>
              </a:rPr>
              <a:t>нарративной</a:t>
            </a:r>
            <a:r>
              <a:rPr lang="ru-RU" i="1" dirty="0" smtClean="0">
                <a:solidFill>
                  <a:schemeClr val="bg1"/>
                </a:solidFill>
                <a:latin typeface="Times New Roman" pitchFamily="18" charset="0"/>
                <a:cs typeface="Times New Roman" pitchFamily="18" charset="0"/>
              </a:rPr>
              <a:t> (</a:t>
            </a:r>
            <a:r>
              <a:rPr lang="en-US" i="1" dirty="0" smtClean="0">
                <a:solidFill>
                  <a:schemeClr val="bg1"/>
                </a:solidFill>
                <a:latin typeface="Times New Roman" pitchFamily="18" charset="0"/>
                <a:cs typeface="Times New Roman" pitchFamily="18" charset="0"/>
              </a:rPr>
              <a:t>narrative</a:t>
            </a:r>
            <a:r>
              <a:rPr lang="ru-RU" i="1" dirty="0" smtClean="0">
                <a:solidFill>
                  <a:schemeClr val="bg1"/>
                </a:solidFill>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модели, разработанной Майклом Уайтом (</a:t>
            </a:r>
            <a:r>
              <a:rPr lang="en-US" dirty="0" smtClean="0">
                <a:solidFill>
                  <a:schemeClr val="bg1"/>
                </a:solidFill>
                <a:latin typeface="Times New Roman" pitchFamily="18" charset="0"/>
                <a:cs typeface="Times New Roman" pitchFamily="18" charset="0"/>
              </a:rPr>
              <a:t>Michael White</a:t>
            </a:r>
            <a:r>
              <a:rPr lang="ru-RU" dirty="0" smtClean="0">
                <a:solidFill>
                  <a:schemeClr val="bg1"/>
                </a:solidFill>
                <a:latin typeface="Times New Roman" pitchFamily="18" charset="0"/>
                <a:cs typeface="Times New Roman" pitchFamily="18" charset="0"/>
              </a:rPr>
              <a:t>),</a:t>
            </a:r>
            <a:r>
              <a:rPr lang="ru-RU" i="1" dirty="0" smtClean="0">
                <a:solidFill>
                  <a:schemeClr val="bg1"/>
                </a:solidFill>
                <a:latin typeface="Times New Roman" pitchFamily="18" charset="0"/>
                <a:cs typeface="Times New Roman" pitchFamily="18" charset="0"/>
              </a:rPr>
              <a:t>разговорной (</a:t>
            </a:r>
            <a:r>
              <a:rPr lang="en-US" i="1" dirty="0" smtClean="0">
                <a:solidFill>
                  <a:schemeClr val="bg1"/>
                </a:solidFill>
                <a:latin typeface="Times New Roman" pitchFamily="18" charset="0"/>
                <a:cs typeface="Times New Roman" pitchFamily="18" charset="0"/>
              </a:rPr>
              <a:t>conversational</a:t>
            </a:r>
            <a:r>
              <a:rPr lang="ru-RU" i="1" dirty="0" smtClean="0">
                <a:solidFill>
                  <a:schemeClr val="bg1"/>
                </a:solidFill>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модели (</a:t>
            </a:r>
            <a:r>
              <a:rPr lang="en-US" dirty="0" smtClean="0">
                <a:solidFill>
                  <a:schemeClr val="bg1"/>
                </a:solidFill>
                <a:latin typeface="Times New Roman" pitchFamily="18" charset="0"/>
                <a:cs typeface="Times New Roman" pitchFamily="18" charset="0"/>
              </a:rPr>
              <a:t>Harry </a:t>
            </a:r>
            <a:r>
              <a:rPr lang="en-US" dirty="0" err="1" smtClean="0">
                <a:solidFill>
                  <a:schemeClr val="bg1"/>
                </a:solidFill>
                <a:latin typeface="Times New Roman" pitchFamily="18" charset="0"/>
                <a:cs typeface="Times New Roman" pitchFamily="18" charset="0"/>
              </a:rPr>
              <a:t>Goolishian</a:t>
            </a:r>
            <a:r>
              <a:rPr lang="ru-RU"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Lynn Hoffman</a:t>
            </a:r>
            <a:r>
              <a:rPr lang="ru-RU" dirty="0" smtClean="0">
                <a:solidFill>
                  <a:schemeClr val="bg1"/>
                </a:solidFill>
                <a:latin typeface="Times New Roman" pitchFamily="18" charset="0"/>
                <a:cs typeface="Times New Roman" pitchFamily="18" charset="0"/>
              </a:rPr>
              <a:t> &amp; </a:t>
            </a:r>
            <a:r>
              <a:rPr lang="en-US" dirty="0" smtClean="0">
                <a:solidFill>
                  <a:schemeClr val="bg1"/>
                </a:solidFill>
                <a:latin typeface="Times New Roman" pitchFamily="18" charset="0"/>
                <a:cs typeface="Times New Roman" pitchFamily="18" charset="0"/>
              </a:rPr>
              <a:t>Tom Anderson</a:t>
            </a:r>
            <a:r>
              <a:rPr lang="ru-RU" dirty="0" smtClean="0">
                <a:solidFill>
                  <a:schemeClr val="bg1"/>
                </a:solidFill>
                <a:latin typeface="Times New Roman" pitchFamily="18" charset="0"/>
                <a:cs typeface="Times New Roman" pitchFamily="18" charset="0"/>
              </a:rPr>
              <a:t>), а также на модели с элементами </a:t>
            </a:r>
            <a:r>
              <a:rPr lang="ru-RU" i="1" dirty="0" smtClean="0">
                <a:solidFill>
                  <a:schemeClr val="bg1"/>
                </a:solidFill>
                <a:latin typeface="Times New Roman" pitchFamily="18" charset="0"/>
                <a:cs typeface="Times New Roman" pitchFamily="18" charset="0"/>
              </a:rPr>
              <a:t>психологического просвещения (</a:t>
            </a:r>
            <a:r>
              <a:rPr lang="en-US" i="1" dirty="0" err="1" smtClean="0">
                <a:solidFill>
                  <a:schemeClr val="bg1"/>
                </a:solidFill>
                <a:latin typeface="Times New Roman" pitchFamily="18" charset="0"/>
                <a:cs typeface="Times New Roman" pitchFamily="18" charset="0"/>
              </a:rPr>
              <a:t>psychoeducational</a:t>
            </a:r>
            <a:r>
              <a:rPr lang="ru-RU" i="1" dirty="0" smtClean="0">
                <a:solidFill>
                  <a:schemeClr val="bg1"/>
                </a:solidFill>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которую предложила </a:t>
            </a:r>
            <a:r>
              <a:rPr lang="ru-RU" dirty="0" err="1" smtClean="0">
                <a:solidFill>
                  <a:schemeClr val="bg1"/>
                </a:solidFill>
                <a:latin typeface="Times New Roman" pitchFamily="18" charset="0"/>
                <a:cs typeface="Times New Roman" pitchFamily="18" charset="0"/>
              </a:rPr>
              <a:t>Кэрол</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Андерсон</a:t>
            </a:r>
            <a:r>
              <a:rPr lang="ru-RU"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Carol Anderson</a:t>
            </a:r>
            <a:r>
              <a:rPr lang="ru-RU" dirty="0" smtClean="0">
                <a:solidFill>
                  <a:schemeClr val="bg1"/>
                </a:solidFill>
                <a:latin typeface="Times New Roman" pitchFamily="18" charset="0"/>
                <a:cs typeface="Times New Roman" pitchFamily="18" charset="0"/>
              </a:rPr>
              <a:t>) с коллегами.</a:t>
            </a:r>
          </a:p>
          <a:p>
            <a:endParaRPr lang="ru-RU" dirty="0"/>
          </a:p>
        </p:txBody>
      </p:sp>
    </p:spTree>
  </p:cSld>
  <p:clrMapOvr>
    <a:masterClrMapping/>
  </p:clrMapOvr>
  <p:transition>
    <p:diamon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500042"/>
            <a:ext cx="7772400" cy="5786478"/>
          </a:xfrm>
        </p:spPr>
        <p:txBody>
          <a:bodyPr>
            <a:normAutofit/>
          </a:bodyPr>
          <a:lstStyle/>
          <a:p>
            <a:r>
              <a:rPr lang="ru-RU" b="1" dirty="0" smtClean="0">
                <a:solidFill>
                  <a:schemeClr val="bg1"/>
                </a:solidFill>
                <a:latin typeface="Times New Roman" pitchFamily="18" charset="0"/>
                <a:cs typeface="Times New Roman" pitchFamily="18" charset="0"/>
              </a:rPr>
              <a:t>Сфокусированная на решении терапия</a:t>
            </a:r>
          </a:p>
          <a:p>
            <a:endParaRPr lang="ru-RU" b="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Стив </a:t>
            </a:r>
            <a:r>
              <a:rPr lang="ru-RU" dirty="0" err="1" smtClean="0">
                <a:latin typeface="Times New Roman" pitchFamily="18" charset="0"/>
                <a:cs typeface="Times New Roman" pitchFamily="18" charset="0"/>
              </a:rPr>
              <a:t>Дишазер</a:t>
            </a:r>
            <a:r>
              <a:rPr lang="ru-RU" dirty="0" smtClean="0">
                <a:latin typeface="Times New Roman" pitchFamily="18" charset="0"/>
                <a:cs typeface="Times New Roman" pitchFamily="18" charset="0"/>
              </a:rPr>
              <a:t> и </a:t>
            </a:r>
            <a:r>
              <a:rPr lang="ru-RU" dirty="0" err="1" smtClean="0">
                <a:latin typeface="Times New Roman" pitchFamily="18" charset="0"/>
                <a:cs typeface="Times New Roman" pitchFamily="18" charset="0"/>
              </a:rPr>
              <a:t>Инсу</a:t>
            </a:r>
            <a:r>
              <a:rPr lang="ru-RU" dirty="0" smtClean="0">
                <a:latin typeface="Times New Roman" pitchFamily="18" charset="0"/>
                <a:cs typeface="Times New Roman" pitchFamily="18" charset="0"/>
              </a:rPr>
              <a:t> Берг (</a:t>
            </a:r>
            <a:r>
              <a:rPr lang="en-US" dirty="0" err="1" smtClean="0">
                <a:latin typeface="Times New Roman" pitchFamily="18" charset="0"/>
                <a:cs typeface="Times New Roman" pitchFamily="18" charset="0"/>
              </a:rPr>
              <a:t>Insoo</a:t>
            </a:r>
            <a:r>
              <a:rPr lang="en-US" dirty="0" smtClean="0">
                <a:latin typeface="Times New Roman" pitchFamily="18" charset="0"/>
                <a:cs typeface="Times New Roman" pitchFamily="18" charset="0"/>
              </a:rPr>
              <a:t> Berg</a:t>
            </a:r>
            <a:r>
              <a:rPr lang="ru-RU" dirty="0" smtClean="0">
                <a:latin typeface="Times New Roman" pitchFamily="18" charset="0"/>
                <a:cs typeface="Times New Roman" pitchFamily="18" charset="0"/>
              </a:rPr>
              <a:t>), сотрудники Центра краткосрочной семейной терапии в Милуоки (</a:t>
            </a:r>
            <a:r>
              <a:rPr lang="en-US" dirty="0" smtClean="0">
                <a:latin typeface="Times New Roman" pitchFamily="18" charset="0"/>
                <a:cs typeface="Times New Roman" pitchFamily="18" charset="0"/>
              </a:rPr>
              <a:t>Brief Family Therapy Center in Milwaukee</a:t>
            </a:r>
            <a:r>
              <a:rPr lang="ru-RU" dirty="0" smtClean="0">
                <a:latin typeface="Times New Roman" pitchFamily="18" charset="0"/>
                <a:cs typeface="Times New Roman" pitchFamily="18" charset="0"/>
              </a:rPr>
              <a:t>), совместно с группой семейных психотерапевтов-постмодернистов в конце 1970 - начале 1980 годов разработали модель терапии, главный акцент в которой был смещен с оценки семейной дисфункции на оценку сильных сторон членов семьи.</a:t>
            </a:r>
          </a:p>
          <a:p>
            <a:r>
              <a:rPr lang="ru-RU" b="1" dirty="0" smtClean="0">
                <a:solidFill>
                  <a:schemeClr val="bg1"/>
                </a:solidFill>
                <a:latin typeface="Times New Roman" pitchFamily="18" charset="0"/>
                <a:cs typeface="Times New Roman" pitchFamily="18" charset="0"/>
              </a:rPr>
              <a:t>Концентрируя внимание на поиске решения, а не на самих проблемах</a:t>
            </a:r>
            <a:r>
              <a:rPr lang="ru-RU" dirty="0" smtClean="0">
                <a:latin typeface="Times New Roman" pitchFamily="18" charset="0"/>
                <a:cs typeface="Times New Roman" pitchFamily="18" charset="0"/>
              </a:rPr>
              <a:t>, исследователи переключились на отыскание выхода из создавшегося положения, вместо того чтобы </a:t>
            </a:r>
            <a:r>
              <a:rPr lang="ru-RU" dirty="0" err="1" smtClean="0">
                <a:latin typeface="Times New Roman" pitchFamily="18" charset="0"/>
                <a:cs typeface="Times New Roman" pitchFamily="18" charset="0"/>
              </a:rPr>
              <a:t>занимать.ся</a:t>
            </a:r>
            <a:r>
              <a:rPr lang="ru-RU" dirty="0" smtClean="0">
                <a:latin typeface="Times New Roman" pitchFamily="18" charset="0"/>
                <a:cs typeface="Times New Roman" pitchFamily="18" charset="0"/>
              </a:rPr>
              <a:t> выяснением причин возникновения проблемы.</a:t>
            </a:r>
          </a:p>
          <a:p>
            <a:r>
              <a:rPr lang="ru-RU" dirty="0" smtClean="0">
                <a:latin typeface="Times New Roman" pitchFamily="18" charset="0"/>
                <a:cs typeface="Times New Roman" pitchFamily="18" charset="0"/>
              </a:rPr>
              <a:t>Отсюда особый интерес к вербальным средствам самовыражения, способствующим достижению терапевтических изменений</a:t>
            </a:r>
            <a:endParaRPr lang="ru-RU" dirty="0">
              <a:latin typeface="Times New Roman" pitchFamily="18" charset="0"/>
              <a:cs typeface="Times New Roman" pitchFamily="18" charset="0"/>
            </a:endParaRPr>
          </a:p>
        </p:txBody>
      </p:sp>
    </p:spTree>
  </p:cSld>
  <p:clrMapOvr>
    <a:masterClrMapping/>
  </p:clrMapOvr>
  <p:transition>
    <p:diamon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428604"/>
            <a:ext cx="7772400" cy="6072230"/>
          </a:xfrm>
        </p:spPr>
        <p:txBody>
          <a:bodyPr>
            <a:normAutofit lnSpcReduction="10000"/>
          </a:bodyPr>
          <a:lstStyle/>
          <a:p>
            <a:r>
              <a:rPr lang="ru-RU" dirty="0" smtClean="0"/>
              <a:t>Налаживание партнерских отношений для поиска решения</a:t>
            </a:r>
            <a:endParaRPr lang="ru-RU" i="1" dirty="0" smtClean="0"/>
          </a:p>
          <a:p>
            <a:r>
              <a:rPr lang="ru-RU" dirty="0" smtClean="0"/>
              <a:t>В модели семейной психотерапии, сфокусированной на поиске решения, симптомы рассматриваются как проблемы в повседневной жизни, возникающие, в частности, при выполнении некоторых специфических задач, с которыми сталкиваются все семьи, находящиеся на определенной стадии своего жизненного цикла.</a:t>
            </a:r>
          </a:p>
          <a:p>
            <a:r>
              <a:rPr lang="ru-RU" b="1" dirty="0" smtClean="0">
                <a:solidFill>
                  <a:schemeClr val="bg1"/>
                </a:solidFill>
              </a:rPr>
              <a:t>Семейный психотерапевт не «лечит» членов семьи, а работает вместе с ними над поиском решений, которые помогли бы уменьшить дискомфорт.</a:t>
            </a:r>
          </a:p>
          <a:p>
            <a:r>
              <a:rPr lang="ru-RU" b="1" dirty="0" smtClean="0">
                <a:solidFill>
                  <a:schemeClr val="bg1"/>
                </a:solidFill>
              </a:rPr>
              <a:t>Данный подход подчеркивает важную роль информированного советчика, не входящего в состав семьи и способного помочь членам семьи оценить собственный межличностный и </a:t>
            </a:r>
            <a:r>
              <a:rPr lang="ru-RU" b="1" dirty="0" err="1" smtClean="0">
                <a:solidFill>
                  <a:schemeClr val="bg1"/>
                </a:solidFill>
              </a:rPr>
              <a:t>внутриличностный</a:t>
            </a:r>
            <a:r>
              <a:rPr lang="ru-RU" b="1" dirty="0" smtClean="0">
                <a:solidFill>
                  <a:schemeClr val="bg1"/>
                </a:solidFill>
              </a:rPr>
              <a:t> потенциал, осознать те приемы, которые уже достаточно хорошо себя зарекомендовали в семье</a:t>
            </a:r>
            <a:r>
              <a:rPr lang="ru-RU" dirty="0" smtClean="0"/>
              <a:t>, а также организовать семейное функционирование таким образом, чтобы можно было сохранять контроль над ситуацией в случае возникновения конфликта</a:t>
            </a:r>
            <a:endParaRPr lang="ru-RU" dirty="0"/>
          </a:p>
        </p:txBody>
      </p:sp>
    </p:spTree>
  </p:cSld>
  <p:clrMapOvr>
    <a:masterClrMapping/>
  </p:clrMapOvr>
  <p:transition>
    <p:diamon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357166"/>
            <a:ext cx="7772400" cy="5572164"/>
          </a:xfrm>
        </p:spPr>
        <p:txBody>
          <a:bodyPr>
            <a:normAutofit/>
          </a:bodyPr>
          <a:lstStyle/>
          <a:p>
            <a:r>
              <a:rPr lang="ru-RU" b="1" i="1" dirty="0" smtClean="0">
                <a:solidFill>
                  <a:schemeClr val="bg1"/>
                </a:solidFill>
              </a:rPr>
              <a:t>«</a:t>
            </a:r>
            <a:r>
              <a:rPr lang="ru-RU" b="1" i="1" dirty="0" smtClean="0">
                <a:solidFill>
                  <a:srgbClr val="FFFF00"/>
                </a:solidFill>
                <a:latin typeface="Times New Roman" pitchFamily="18" charset="0"/>
                <a:cs typeface="Times New Roman" pitchFamily="18" charset="0"/>
              </a:rPr>
              <a:t>Нормализация» функционирования семьи</a:t>
            </a:r>
            <a:endParaRPr lang="ru-RU" b="1" dirty="0" smtClean="0">
              <a:solidFill>
                <a:srgbClr val="FFFF00"/>
              </a:solidFill>
              <a:latin typeface="Times New Roman" pitchFamily="18" charset="0"/>
              <a:cs typeface="Times New Roman" pitchFamily="18" charset="0"/>
            </a:endParaRPr>
          </a:p>
          <a:p>
            <a:r>
              <a:rPr lang="ru-RU" b="1" dirty="0" err="1" smtClean="0">
                <a:solidFill>
                  <a:srgbClr val="FFFF00"/>
                </a:solidFill>
                <a:latin typeface="Times New Roman" pitchFamily="18" charset="0"/>
                <a:cs typeface="Times New Roman" pitchFamily="18" charset="0"/>
              </a:rPr>
              <a:t>Депатологизация</a:t>
            </a:r>
            <a:r>
              <a:rPr lang="ru-RU" b="1" dirty="0" smtClean="0">
                <a:solidFill>
                  <a:srgbClr val="FFFF00"/>
                </a:solidFill>
                <a:latin typeface="Times New Roman" pitchFamily="18" charset="0"/>
                <a:cs typeface="Times New Roman" pitchFamily="18" charset="0"/>
              </a:rPr>
              <a:t> семьи и поведения ее членов (то есть снятие ярлыка патологии) существенно увеличивает их восприимчивость к исследованию новых вариантов поведения</a:t>
            </a:r>
            <a:r>
              <a:rPr lang="ru-RU" b="1" dirty="0" smtClean="0">
                <a:solidFill>
                  <a:schemeClr val="bg1"/>
                </a:solidFill>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Психотерапевты, ориентированные на поиск решения, полагают, что обсуждение проблем и недостатков отдельных членов семьи есть не что иное, как пустая трата времени и сил.</a:t>
            </a:r>
          </a:p>
          <a:p>
            <a:r>
              <a:rPr lang="ru-RU" dirty="0" smtClean="0">
                <a:solidFill>
                  <a:schemeClr val="bg1"/>
                </a:solidFill>
                <a:latin typeface="Times New Roman" pitchFamily="18" charset="0"/>
                <a:cs typeface="Times New Roman" pitchFamily="18" charset="0"/>
              </a:rPr>
              <a:t>Это вовсе не означает, что терапевт оправдывает опасное поведение, которое иногда возникает вследствие обычного семейного конфликта; он просто констатирует тот факт, что семейная проблема на самом деле является следствием неверного решения.</a:t>
            </a:r>
          </a:p>
          <a:p>
            <a:r>
              <a:rPr lang="ru-RU" b="1" i="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endParaRPr lang="ru-RU" dirty="0"/>
          </a:p>
        </p:txBody>
      </p:sp>
    </p:spTree>
  </p:cSld>
  <p:clrMapOvr>
    <a:masterClrMapping/>
  </p:clrMapOvr>
  <p:transition>
    <p:diamon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500042"/>
            <a:ext cx="7772400" cy="5715040"/>
          </a:xfrm>
        </p:spPr>
        <p:txBody>
          <a:bodyPr>
            <a:normAutofit/>
          </a:bodyPr>
          <a:lstStyle/>
          <a:p>
            <a:r>
              <a:rPr lang="ru-RU" b="1" i="1" dirty="0" smtClean="0">
                <a:solidFill>
                  <a:srgbClr val="FFFF00"/>
                </a:solidFill>
              </a:rPr>
              <a:t>Поиск исключений из правил</a:t>
            </a:r>
          </a:p>
          <a:p>
            <a:r>
              <a:rPr lang="ru-RU" dirty="0" smtClean="0">
                <a:solidFill>
                  <a:schemeClr val="bg1"/>
                </a:solidFill>
              </a:rPr>
              <a:t>Даже при наличии предрасполагающих обстоятельств проблема не возникает всегда. К сожалению, психотерапевту чаще всего приходится работать с семьями, находящимися в состоянии кризиса.</a:t>
            </a:r>
          </a:p>
          <a:p>
            <a:r>
              <a:rPr lang="ru-RU" dirty="0" smtClean="0">
                <a:solidFill>
                  <a:schemeClr val="bg1"/>
                </a:solidFill>
              </a:rPr>
              <a:t>Психотерапевт помогает членам семьи отыскать решение проблемы, анализируя вместе с ними все случаи исключения из правила (то есть случаи, когда проблема должна возникнуть, но почему-то не возникает</a:t>
            </a:r>
            <a:endParaRPr lang="ru-RU" dirty="0">
              <a:solidFill>
                <a:schemeClr val="bg1"/>
              </a:solidFill>
            </a:endParaRPr>
          </a:p>
        </p:txBody>
      </p:sp>
    </p:spTree>
  </p:cSld>
  <p:clrMapOvr>
    <a:masterClrMapping/>
  </p:clrMapOvr>
  <p:transition>
    <p:diamon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428604"/>
            <a:ext cx="7899300" cy="6072230"/>
          </a:xfrm>
        </p:spPr>
        <p:txBody>
          <a:bodyPr>
            <a:noAutofit/>
          </a:bodyPr>
          <a:lstStyle/>
          <a:p>
            <a:r>
              <a:rPr lang="ru-RU" sz="2000" b="1" i="1" dirty="0" smtClean="0">
                <a:solidFill>
                  <a:srgbClr val="FFFF00"/>
                </a:solidFill>
                <a:latin typeface="Times New Roman" pitchFamily="18" charset="0"/>
                <a:cs typeface="Times New Roman" pitchFamily="18" charset="0"/>
              </a:rPr>
              <a:t>Ожидание изменений</a:t>
            </a:r>
          </a:p>
          <a:p>
            <a:r>
              <a:rPr lang="ru-RU" sz="2000" dirty="0" smtClean="0">
                <a:solidFill>
                  <a:schemeClr val="bg1"/>
                </a:solidFill>
                <a:latin typeface="Times New Roman" pitchFamily="18" charset="0"/>
                <a:cs typeface="Times New Roman" pitchFamily="18" charset="0"/>
              </a:rPr>
              <a:t>Подходы, сфокусированные на поиске решений, существенно обогатили вербальное описание терапевтических изменений (</a:t>
            </a:r>
            <a:r>
              <a:rPr lang="en-US" sz="2000" dirty="0" smtClean="0">
                <a:solidFill>
                  <a:schemeClr val="bg1"/>
                </a:solidFill>
                <a:latin typeface="Times New Roman" pitchFamily="18" charset="0"/>
                <a:cs typeface="Times New Roman" pitchFamily="18" charset="0"/>
              </a:rPr>
              <a:t>O</a:t>
            </a:r>
            <a:r>
              <a:rPr lang="ru-RU" sz="2000" dirty="0" smtClean="0">
                <a:solidFill>
                  <a:schemeClr val="bg1"/>
                </a:solidFill>
                <a:latin typeface="Times New Roman" pitchFamily="18" charset="0"/>
                <a:cs typeface="Times New Roman" pitchFamily="18" charset="0"/>
              </a:rPr>
              <a:t>'</a:t>
            </a:r>
            <a:r>
              <a:rPr lang="en-US" sz="2000" dirty="0" smtClean="0">
                <a:solidFill>
                  <a:schemeClr val="bg1"/>
                </a:solidFill>
                <a:latin typeface="Times New Roman" pitchFamily="18" charset="0"/>
                <a:cs typeface="Times New Roman" pitchFamily="18" charset="0"/>
              </a:rPr>
              <a:t>Hanlon</a:t>
            </a:r>
            <a:r>
              <a:rPr lang="ru-RU" sz="2000" dirty="0" smtClean="0">
                <a:solidFill>
                  <a:schemeClr val="bg1"/>
                </a:solidFill>
                <a:latin typeface="Times New Roman" pitchFamily="18" charset="0"/>
                <a:cs typeface="Times New Roman" pitchFamily="18" charset="0"/>
              </a:rPr>
              <a:t> &amp; </a:t>
            </a:r>
            <a:r>
              <a:rPr lang="en-US" sz="2000" dirty="0" smtClean="0">
                <a:solidFill>
                  <a:schemeClr val="bg1"/>
                </a:solidFill>
                <a:latin typeface="Times New Roman" pitchFamily="18" charset="0"/>
                <a:cs typeface="Times New Roman" pitchFamily="18" charset="0"/>
              </a:rPr>
              <a:t>Werner</a:t>
            </a:r>
            <a:r>
              <a:rPr lang="ru-RU" sz="2000" dirty="0" smtClean="0">
                <a:solidFill>
                  <a:schemeClr val="bg1"/>
                </a:solidFill>
                <a:latin typeface="Times New Roman" pitchFamily="18" charset="0"/>
                <a:cs typeface="Times New Roman" pitchFamily="18" charset="0"/>
              </a:rPr>
              <a:t>-</a:t>
            </a:r>
            <a:r>
              <a:rPr lang="en-US" sz="2000" dirty="0" smtClean="0">
                <a:solidFill>
                  <a:schemeClr val="bg1"/>
                </a:solidFill>
                <a:latin typeface="Times New Roman" pitchFamily="18" charset="0"/>
                <a:cs typeface="Times New Roman" pitchFamily="18" charset="0"/>
              </a:rPr>
              <a:t>Davis</a:t>
            </a:r>
            <a:r>
              <a:rPr lang="ru-RU" sz="2000" dirty="0" smtClean="0">
                <a:solidFill>
                  <a:schemeClr val="bg1"/>
                </a:solidFill>
                <a:latin typeface="Times New Roman" pitchFamily="18" charset="0"/>
                <a:cs typeface="Times New Roman" pitchFamily="18" charset="0"/>
              </a:rPr>
              <a:t>, 1989). Вместо того чтобы рассматривать проблему как нечто подлежащее или не подлежащее изменению, следует учесть, что верные решения быстрее приходят в том случае, если члены семьи ожидают изменений, то есть фактически эти изменения для них уже начались. Так, члены семьи с большей готовностью примут участие в обсуждении своих перспектив, если начать разговор с вопроса</a:t>
            </a:r>
            <a:r>
              <a:rPr lang="ru-RU" sz="2000" dirty="0" smtClean="0">
                <a:latin typeface="Times New Roman" pitchFamily="18" charset="0"/>
                <a:cs typeface="Times New Roman" pitchFamily="18" charset="0"/>
              </a:rPr>
              <a:t>: </a:t>
            </a:r>
            <a:r>
              <a:rPr lang="ru-RU" sz="2000" b="1" dirty="0" smtClean="0">
                <a:solidFill>
                  <a:srgbClr val="FFFF00"/>
                </a:solidFill>
                <a:latin typeface="Times New Roman" pitchFamily="18" charset="0"/>
                <a:cs typeface="Times New Roman" pitchFamily="18" charset="0"/>
              </a:rPr>
              <a:t>«Что вы собираетесь делать, когда проблема будет решена?». </a:t>
            </a:r>
            <a:r>
              <a:rPr lang="ru-RU" sz="2000" b="1" dirty="0" smtClean="0">
                <a:solidFill>
                  <a:schemeClr val="bg1"/>
                </a:solidFill>
                <a:latin typeface="Times New Roman" pitchFamily="18" charset="0"/>
                <a:cs typeface="Times New Roman" pitchFamily="18" charset="0"/>
              </a:rPr>
              <a:t>Существует множество вариантов вопросов, предвосхищающих изменения и способствующих созданию атмосферы, в которой новые поведенческие паттерны ассоциируются с надеждой на благоприятный исход терапии. В семейной психотерапии, сфокусированной на поиске решения, используются два тина вопросов, с помощью которых удается облегчить клиентам восприятие изменений: 1) вопросы, предлагающие шкалу для оценки различий, и 2) вопросы, предлагающие сопоставить два временных периода</a:t>
            </a:r>
            <a:r>
              <a:rPr lang="ru-RU" sz="2000" b="1"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cSld>
  <p:clrMapOvr>
    <a:masterClrMapping/>
  </p:clrMapOvr>
  <p:transition>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500090"/>
            <a:ext cx="6629392" cy="1285884"/>
          </a:xfrm>
        </p:spPr>
        <p:txBody>
          <a:bodyPr/>
          <a:lstStyle/>
          <a:p>
            <a:r>
              <a:rPr lang="ru-RU" sz="2000" dirty="0" smtClean="0">
                <a:solidFill>
                  <a:srgbClr val="FFFF00"/>
                </a:solidFill>
                <a:latin typeface="Times New Roman" pitchFamily="18" charset="0"/>
                <a:cs typeface="Times New Roman" pitchFamily="18" charset="0"/>
              </a:rPr>
              <a:t>Коротко об истории возникновения ССТ</a:t>
            </a:r>
            <a:endParaRPr lang="ru-RU" sz="2000" dirty="0">
              <a:solidFill>
                <a:srgbClr val="FFFF00"/>
              </a:solidFill>
              <a:latin typeface="Times New Roman" pitchFamily="18" charset="0"/>
              <a:cs typeface="Times New Roman" pitchFamily="18" charset="0"/>
            </a:endParaRPr>
          </a:p>
        </p:txBody>
      </p:sp>
      <p:sp>
        <p:nvSpPr>
          <p:cNvPr id="3" name="Текст 2"/>
          <p:cNvSpPr>
            <a:spLocks noGrp="1"/>
          </p:cNvSpPr>
          <p:nvPr>
            <p:ph type="body" idx="1"/>
          </p:nvPr>
        </p:nvSpPr>
        <p:spPr>
          <a:xfrm>
            <a:off x="530352" y="928670"/>
            <a:ext cx="7772400" cy="5572164"/>
          </a:xfrm>
        </p:spPr>
        <p:txBody>
          <a:bodyPr>
            <a:normAutofit/>
          </a:bodyPr>
          <a:lstStyle/>
          <a:p>
            <a:r>
              <a:rPr lang="ru-RU" sz="2800" dirty="0" smtClean="0">
                <a:solidFill>
                  <a:schemeClr val="bg1"/>
                </a:solidFill>
                <a:latin typeface="Times New Roman" pitchFamily="18" charset="0"/>
                <a:cs typeface="Times New Roman" pitchFamily="18" charset="0"/>
              </a:rPr>
              <a:t>Системный подход к семье появился в связи с разнообразными социальными потребностями.</a:t>
            </a:r>
          </a:p>
          <a:p>
            <a:r>
              <a:rPr lang="ru-RU" sz="2800" dirty="0" smtClean="0">
                <a:solidFill>
                  <a:schemeClr val="bg1"/>
                </a:solidFill>
                <a:latin typeface="Times New Roman" pitchFamily="18" charset="0"/>
                <a:cs typeface="Times New Roman" pitchFamily="18" charset="0"/>
              </a:rPr>
              <a:t>Отношение к семье как к социальной системе сформировалось, главным образом, в рамках трех направлений:</a:t>
            </a:r>
          </a:p>
          <a:p>
            <a:r>
              <a:rPr lang="ru-RU" sz="2800" dirty="0" smtClean="0">
                <a:solidFill>
                  <a:schemeClr val="bg1"/>
                </a:solidFill>
                <a:latin typeface="Times New Roman" pitchFamily="18" charset="0"/>
                <a:cs typeface="Times New Roman" pitchFamily="18" charset="0"/>
              </a:rPr>
              <a:t> 1) супружеского консультирования,</a:t>
            </a:r>
          </a:p>
          <a:p>
            <a:r>
              <a:rPr lang="ru-RU" sz="2800" dirty="0" smtClean="0">
                <a:solidFill>
                  <a:schemeClr val="bg1"/>
                </a:solidFill>
                <a:latin typeface="Times New Roman" pitchFamily="18" charset="0"/>
                <a:cs typeface="Times New Roman" pitchFamily="18" charset="0"/>
              </a:rPr>
              <a:t> 2) психиатрии и </a:t>
            </a:r>
          </a:p>
          <a:p>
            <a:r>
              <a:rPr lang="ru-RU" sz="2800" dirty="0" smtClean="0">
                <a:solidFill>
                  <a:schemeClr val="bg1"/>
                </a:solidFill>
                <a:latin typeface="Times New Roman" pitchFamily="18" charset="0"/>
                <a:cs typeface="Times New Roman" pitchFamily="18" charset="0"/>
              </a:rPr>
              <a:t>3) изучения шизофрении</a:t>
            </a:r>
            <a:endParaRPr lang="ru-RU" sz="2800" dirty="0">
              <a:solidFill>
                <a:schemeClr val="bg1"/>
              </a:solidFill>
              <a:latin typeface="Times New Roman" pitchFamily="18" charset="0"/>
              <a:cs typeface="Times New Roman" pitchFamily="18" charset="0"/>
            </a:endParaRPr>
          </a:p>
        </p:txBody>
      </p:sp>
    </p:spTree>
  </p:cSld>
  <p:clrMapOvr>
    <a:masterClrMapping/>
  </p:clrMapOvr>
  <p:transition>
    <p:diamon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85720" y="142852"/>
            <a:ext cx="8358246" cy="6072230"/>
          </a:xfrm>
        </p:spPr>
        <p:txBody>
          <a:bodyPr>
            <a:normAutofit fontScale="92500" lnSpcReduction="10000"/>
          </a:bodyPr>
          <a:lstStyle/>
          <a:p>
            <a:r>
              <a:rPr lang="ru-RU" b="1" dirty="0" err="1" smtClean="0">
                <a:solidFill>
                  <a:srgbClr val="FFFF00"/>
                </a:solidFill>
              </a:rPr>
              <a:t>Градуальные</a:t>
            </a:r>
            <a:r>
              <a:rPr lang="ru-RU" b="1" dirty="0" smtClean="0">
                <a:solidFill>
                  <a:srgbClr val="FFFF00"/>
                </a:solidFill>
              </a:rPr>
              <a:t> вопросы</a:t>
            </a:r>
            <a:endParaRPr lang="ru-RU" i="1" dirty="0" smtClean="0">
              <a:solidFill>
                <a:srgbClr val="FFFF00"/>
              </a:solidFill>
            </a:endParaRPr>
          </a:p>
          <a:p>
            <a:r>
              <a:rPr lang="ru-RU" dirty="0" smtClean="0">
                <a:solidFill>
                  <a:schemeClr val="bg1"/>
                </a:solidFill>
              </a:rPr>
              <a:t>Такие вопросы весьма полезны для оценки незначительных изменений и предсказания </a:t>
            </a:r>
            <a:r>
              <a:rPr lang="ru-RU" b="1" dirty="0" smtClean="0">
                <a:solidFill>
                  <a:schemeClr val="bg1"/>
                </a:solidFill>
              </a:rPr>
              <a:t>конечного результата на случай, если изменения продолжатся в том же направлении. </a:t>
            </a:r>
            <a:r>
              <a:rPr lang="ru-RU" b="1" dirty="0" err="1" smtClean="0">
                <a:solidFill>
                  <a:schemeClr val="bg1"/>
                </a:solidFill>
              </a:rPr>
              <a:t>Градуальные</a:t>
            </a:r>
            <a:r>
              <a:rPr lang="ru-RU" b="1" dirty="0" smtClean="0">
                <a:solidFill>
                  <a:schemeClr val="bg1"/>
                </a:solidFill>
              </a:rPr>
              <a:t> вопросы (</a:t>
            </a:r>
            <a:r>
              <a:rPr lang="en-US" b="1" dirty="0" smtClean="0">
                <a:solidFill>
                  <a:schemeClr val="bg1"/>
                </a:solidFill>
              </a:rPr>
              <a:t>scaling questions</a:t>
            </a:r>
            <a:r>
              <a:rPr lang="ru-RU" b="1" dirty="0" smtClean="0">
                <a:solidFill>
                  <a:schemeClr val="bg1"/>
                </a:solidFill>
              </a:rPr>
              <a:t>) (</a:t>
            </a:r>
            <a:r>
              <a:rPr lang="en-US" b="1" dirty="0" err="1" smtClean="0">
                <a:solidFill>
                  <a:schemeClr val="bg1"/>
                </a:solidFill>
              </a:rPr>
              <a:t>deShazer</a:t>
            </a:r>
            <a:r>
              <a:rPr lang="ru-RU" b="1" dirty="0" smtClean="0">
                <a:solidFill>
                  <a:schemeClr val="bg1"/>
                </a:solidFill>
              </a:rPr>
              <a:t>, 1988) позволяют семейному психотерапевту предложить членам семьи при помощи шкалы самостоятельно и точно оценить свое настоящее положение. Эти различия крайне важны для выявления стереотипного поведения индивида и реакции на него окружающих</a:t>
            </a:r>
            <a:r>
              <a:rPr lang="ru-RU" dirty="0" smtClean="0">
                <a:solidFill>
                  <a:schemeClr val="bg1"/>
                </a:solidFill>
              </a:rPr>
              <a:t>.</a:t>
            </a:r>
          </a:p>
          <a:p>
            <a:r>
              <a:rPr lang="ru-RU" b="1" i="1" dirty="0" smtClean="0">
                <a:solidFill>
                  <a:schemeClr val="bg1"/>
                </a:solidFill>
              </a:rPr>
              <a:t> </a:t>
            </a:r>
            <a:endParaRPr lang="ru-RU" dirty="0" smtClean="0">
              <a:solidFill>
                <a:schemeClr val="bg1"/>
              </a:solidFill>
            </a:endParaRPr>
          </a:p>
          <a:p>
            <a:r>
              <a:rPr lang="ru-RU" b="1" i="1" dirty="0" err="1" smtClean="0">
                <a:solidFill>
                  <a:srgbClr val="FFFF00"/>
                </a:solidFill>
              </a:rPr>
              <a:t>Темпоральные</a:t>
            </a:r>
            <a:r>
              <a:rPr lang="ru-RU" b="1" i="1" dirty="0" smtClean="0">
                <a:solidFill>
                  <a:srgbClr val="FFFF00"/>
                </a:solidFill>
              </a:rPr>
              <a:t> вопросы</a:t>
            </a:r>
          </a:p>
          <a:p>
            <a:r>
              <a:rPr lang="ru-RU" dirty="0" smtClean="0">
                <a:solidFill>
                  <a:schemeClr val="bg1"/>
                </a:solidFill>
              </a:rPr>
              <a:t>Еще одним вариантом ведения разговора является выяснение </a:t>
            </a:r>
            <a:r>
              <a:rPr lang="ru-RU" b="1" dirty="0" err="1" smtClean="0">
                <a:solidFill>
                  <a:schemeClr val="bg1"/>
                </a:solidFill>
              </a:rPr>
              <a:t>темпоральных</a:t>
            </a:r>
            <a:r>
              <a:rPr lang="ru-RU" b="1" dirty="0" smtClean="0">
                <a:solidFill>
                  <a:schemeClr val="bg1"/>
                </a:solidFill>
              </a:rPr>
              <a:t> вопросов </a:t>
            </a:r>
            <a:r>
              <a:rPr lang="ru-RU" dirty="0" smtClean="0">
                <a:solidFill>
                  <a:schemeClr val="bg1"/>
                </a:solidFill>
              </a:rPr>
              <a:t>(</a:t>
            </a:r>
            <a:r>
              <a:rPr lang="en-US" dirty="0" smtClean="0">
                <a:solidFill>
                  <a:schemeClr val="bg1"/>
                </a:solidFill>
              </a:rPr>
              <a:t>time</a:t>
            </a:r>
            <a:r>
              <a:rPr lang="ru-RU" dirty="0" smtClean="0">
                <a:solidFill>
                  <a:schemeClr val="bg1"/>
                </a:solidFill>
              </a:rPr>
              <a:t>-</a:t>
            </a:r>
            <a:r>
              <a:rPr lang="en-US" dirty="0" smtClean="0">
                <a:solidFill>
                  <a:schemeClr val="bg1"/>
                </a:solidFill>
              </a:rPr>
              <a:t>oriented questions</a:t>
            </a:r>
            <a:r>
              <a:rPr lang="ru-RU" dirty="0" smtClean="0">
                <a:solidFill>
                  <a:schemeClr val="bg1"/>
                </a:solidFill>
              </a:rPr>
              <a:t>), дающих терапевту возможность индуцировать позитивные изменения, выявить мотивы и взгляды клиента на жизнь, наметить цели терапии и первые шаги. . Цель </a:t>
            </a:r>
            <a:r>
              <a:rPr lang="ru-RU" dirty="0" err="1" smtClean="0">
                <a:solidFill>
                  <a:schemeClr val="bg1"/>
                </a:solidFill>
              </a:rPr>
              <a:t>темпоральных</a:t>
            </a:r>
            <a:r>
              <a:rPr lang="ru-RU" dirty="0" smtClean="0">
                <a:solidFill>
                  <a:schemeClr val="bg1"/>
                </a:solidFill>
              </a:rPr>
              <a:t> вопросов в том, чтобы создать атмосферу надежды и воодушевления вокруг предстоящих изменений в противовес озабоченности проблемой, которая никак не желает решаться.</a:t>
            </a:r>
          </a:p>
          <a:p>
            <a:r>
              <a:rPr lang="ru-RU" b="1" i="1" dirty="0" smtClean="0">
                <a:solidFill>
                  <a:schemeClr val="bg1"/>
                </a:solidFill>
              </a:rPr>
              <a:t> </a:t>
            </a:r>
            <a:endParaRPr lang="ru-RU" dirty="0" smtClean="0">
              <a:solidFill>
                <a:schemeClr val="bg1"/>
              </a:solidFill>
            </a:endParaRPr>
          </a:p>
          <a:p>
            <a:endParaRPr lang="ru-RU" dirty="0"/>
          </a:p>
        </p:txBody>
      </p:sp>
    </p:spTree>
  </p:cSld>
  <p:clrMapOvr>
    <a:masterClrMapping/>
  </p:clrMapOvr>
  <p:transition>
    <p:diamon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42844" y="357166"/>
            <a:ext cx="8572560" cy="6286544"/>
          </a:xfrm>
        </p:spPr>
        <p:txBody>
          <a:bodyPr>
            <a:noAutofit/>
          </a:bodyPr>
          <a:lstStyle/>
          <a:p>
            <a:pPr algn="ctr"/>
            <a:r>
              <a:rPr lang="ru-RU" sz="2000" b="1" i="1" dirty="0" err="1" smtClean="0">
                <a:solidFill>
                  <a:srgbClr val="FFFF00"/>
                </a:solidFill>
                <a:latin typeface="Times New Roman" pitchFamily="18" charset="0"/>
                <a:cs typeface="Times New Roman" pitchFamily="18" charset="0"/>
              </a:rPr>
              <a:t>Градуальные</a:t>
            </a:r>
            <a:r>
              <a:rPr lang="ru-RU" sz="2000" b="1" i="1" dirty="0" smtClean="0">
                <a:solidFill>
                  <a:srgbClr val="FFFF00"/>
                </a:solidFill>
                <a:latin typeface="Times New Roman" pitchFamily="18" charset="0"/>
                <a:cs typeface="Times New Roman" pitchFamily="18" charset="0"/>
              </a:rPr>
              <a:t> вопросы</a:t>
            </a:r>
          </a:p>
          <a:p>
            <a:r>
              <a:rPr lang="ru-RU" sz="1800" i="1" dirty="0" smtClean="0">
                <a:solidFill>
                  <a:srgbClr val="FFFF00"/>
                </a:solidFill>
                <a:latin typeface="Times New Roman" pitchFamily="18" charset="0"/>
                <a:cs typeface="Times New Roman" pitchFamily="18" charset="0"/>
              </a:rPr>
              <a:t>На шкале от 1 до 10, где 1 соответствует минимуму, а десять максимуму, отметьте:</a:t>
            </a:r>
            <a:endParaRPr lang="ru-RU" sz="1800" dirty="0" smtClean="0">
              <a:solidFill>
                <a:srgbClr val="FFFF00"/>
              </a:solidFill>
              <a:latin typeface="Times New Roman" pitchFamily="18" charset="0"/>
              <a:cs typeface="Times New Roman" pitchFamily="18" charset="0"/>
            </a:endParaRPr>
          </a:p>
          <a:p>
            <a:pPr lvl="0"/>
            <a:r>
              <a:rPr lang="ru-RU" sz="1800" dirty="0" smtClean="0">
                <a:solidFill>
                  <a:srgbClr val="FFFF00"/>
                </a:solidFill>
                <a:latin typeface="Times New Roman" pitchFamily="18" charset="0"/>
                <a:cs typeface="Times New Roman" pitchFamily="18" charset="0"/>
              </a:rPr>
              <a:t>Как вы оцениваете сегодня способность контролировать свое поведение? (4)</a:t>
            </a:r>
          </a:p>
          <a:p>
            <a:pPr lvl="0"/>
            <a:r>
              <a:rPr lang="ru-RU" sz="1800" dirty="0" smtClean="0">
                <a:solidFill>
                  <a:srgbClr val="FFFF00"/>
                </a:solidFill>
                <a:latin typeface="Times New Roman" pitchFamily="18" charset="0"/>
                <a:cs typeface="Times New Roman" pitchFamily="18" charset="0"/>
              </a:rPr>
              <a:t>Как бы вы оценили эту способность по состоянию на три месяца назад, когда только начали работать над собой? (2)</a:t>
            </a:r>
          </a:p>
          <a:p>
            <a:pPr lvl="0"/>
            <a:r>
              <a:rPr lang="ru-RU" sz="1800" dirty="0" smtClean="0">
                <a:solidFill>
                  <a:srgbClr val="FFFF00"/>
                </a:solidFill>
                <a:latin typeface="Times New Roman" pitchFamily="18" charset="0"/>
                <a:cs typeface="Times New Roman" pitchFamily="18" charset="0"/>
              </a:rPr>
              <a:t>Что не дает вам опуститься до уровня 2?</a:t>
            </a:r>
          </a:p>
          <a:p>
            <a:pPr lvl="0"/>
            <a:r>
              <a:rPr lang="ru-RU" sz="1800" dirty="0" smtClean="0">
                <a:solidFill>
                  <a:srgbClr val="FFFF00"/>
                </a:solidFill>
                <a:latin typeface="Times New Roman" pitchFamily="18" charset="0"/>
                <a:cs typeface="Times New Roman" pitchFamily="18" charset="0"/>
              </a:rPr>
              <a:t>На сколько баллов вы оцениваете свое состояние через три месяца? (6)</a:t>
            </a:r>
          </a:p>
          <a:p>
            <a:pPr lvl="0"/>
            <a:r>
              <a:rPr lang="ru-RU" sz="1800" dirty="0" smtClean="0">
                <a:solidFill>
                  <a:srgbClr val="FFFF00"/>
                </a:solidFill>
                <a:latin typeface="Times New Roman" pitchFamily="18" charset="0"/>
                <a:cs typeface="Times New Roman" pitchFamily="18" charset="0"/>
              </a:rPr>
              <a:t>Чем будет отличаться ваше поведение, когда не удастся достичь 6 баллов, а только, скажем, 5?</a:t>
            </a:r>
          </a:p>
          <a:p>
            <a:pPr lvl="0"/>
            <a:r>
              <a:rPr lang="ru-RU" sz="1800" dirty="0" smtClean="0">
                <a:solidFill>
                  <a:srgbClr val="FFFF00"/>
                </a:solidFill>
                <a:latin typeface="Times New Roman" pitchFamily="18" charset="0"/>
                <a:cs typeface="Times New Roman" pitchFamily="18" charset="0"/>
              </a:rPr>
              <a:t>Чем, с вашей точки зрения, отличается поведение, за которое можно поставить 7 или 8 баллов?</a:t>
            </a:r>
          </a:p>
          <a:p>
            <a:pPr lvl="0"/>
            <a:r>
              <a:rPr lang="ru-RU" sz="1800" dirty="0" smtClean="0">
                <a:solidFill>
                  <a:srgbClr val="FFFF00"/>
                </a:solidFill>
                <a:latin typeface="Times New Roman" pitchFamily="18" charset="0"/>
                <a:cs typeface="Times New Roman" pitchFamily="18" charset="0"/>
              </a:rPr>
              <a:t>Как оценивает происшедшие с вами изменения ваша жена? (5)</a:t>
            </a:r>
          </a:p>
          <a:p>
            <a:pPr lvl="0"/>
            <a:r>
              <a:rPr lang="ru-RU" sz="1800" dirty="0" smtClean="0">
                <a:solidFill>
                  <a:srgbClr val="FFFF00"/>
                </a:solidFill>
                <a:latin typeface="Times New Roman" pitchFamily="18" charset="0"/>
                <a:cs typeface="Times New Roman" pitchFamily="18" charset="0"/>
              </a:rPr>
              <a:t>Как вы сами себя оцениваете? (6)</a:t>
            </a:r>
          </a:p>
          <a:p>
            <a:pPr lvl="0"/>
            <a:r>
              <a:rPr lang="ru-RU" sz="1800" dirty="0" smtClean="0">
                <a:solidFill>
                  <a:srgbClr val="FFFF00"/>
                </a:solidFill>
                <a:latin typeface="Times New Roman" pitchFamily="18" charset="0"/>
                <a:cs typeface="Times New Roman" pitchFamily="18" charset="0"/>
              </a:rPr>
              <a:t>Бывает ли так, что вы что-то делаете, а жена этого не замечает? Если да, то что именно?</a:t>
            </a:r>
          </a:p>
          <a:p>
            <a:pPr lvl="0"/>
            <a:r>
              <a:rPr lang="ru-RU" sz="1800" dirty="0" smtClean="0">
                <a:solidFill>
                  <a:srgbClr val="FFFF00"/>
                </a:solidFill>
                <a:latin typeface="Times New Roman" pitchFamily="18" charset="0"/>
                <a:cs typeface="Times New Roman" pitchFamily="18" charset="0"/>
              </a:rPr>
              <a:t>Что вам надо сделать, чтобы убедить ее в том, что ваше состояние соответствует 6 баллам?</a:t>
            </a:r>
          </a:p>
          <a:p>
            <a:pPr lvl="0"/>
            <a:r>
              <a:rPr lang="ru-RU" sz="1800" dirty="0" smtClean="0">
                <a:solidFill>
                  <a:srgbClr val="FFFF00"/>
                </a:solidFill>
                <a:latin typeface="Times New Roman" pitchFamily="18" charset="0"/>
                <a:cs typeface="Times New Roman" pitchFamily="18" charset="0"/>
              </a:rPr>
              <a:t>Опишите, что будет делать ваш муж в тот день, когда ваша проблема будет разрешена на 6 баллов?</a:t>
            </a:r>
          </a:p>
          <a:p>
            <a:endParaRPr lang="ru-RU" sz="1600" dirty="0">
              <a:solidFill>
                <a:srgbClr val="FFFF00"/>
              </a:solidFill>
            </a:endParaRPr>
          </a:p>
        </p:txBody>
      </p:sp>
    </p:spTree>
  </p:cSld>
  <p:clrMapOvr>
    <a:masterClrMapping/>
  </p:clrMapOvr>
  <p:transition>
    <p:diamon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57158" y="214290"/>
            <a:ext cx="8143932" cy="6357982"/>
          </a:xfrm>
        </p:spPr>
        <p:txBody>
          <a:bodyPr>
            <a:normAutofit fontScale="85000" lnSpcReduction="10000"/>
          </a:bodyPr>
          <a:lstStyle/>
          <a:p>
            <a:pPr algn="ctr"/>
            <a:r>
              <a:rPr lang="ru-RU" sz="2400" i="1" dirty="0" err="1" smtClean="0">
                <a:solidFill>
                  <a:srgbClr val="FFFF00"/>
                </a:solidFill>
                <a:latin typeface="Times New Roman" pitchFamily="18" charset="0"/>
                <a:cs typeface="Times New Roman" pitchFamily="18" charset="0"/>
              </a:rPr>
              <a:t>Темпоральные</a:t>
            </a:r>
            <a:r>
              <a:rPr lang="ru-RU" sz="2400" i="1" dirty="0" smtClean="0">
                <a:solidFill>
                  <a:srgbClr val="FFFF00"/>
                </a:solidFill>
                <a:latin typeface="Times New Roman" pitchFamily="18" charset="0"/>
                <a:cs typeface="Times New Roman" pitchFamily="18" charset="0"/>
              </a:rPr>
              <a:t> вопросы</a:t>
            </a:r>
            <a:endParaRPr lang="ru-RU" sz="2400" dirty="0" smtClean="0">
              <a:solidFill>
                <a:srgbClr val="FFFF00"/>
              </a:solidFill>
              <a:latin typeface="Times New Roman" pitchFamily="18" charset="0"/>
              <a:cs typeface="Times New Roman" pitchFamily="18" charset="0"/>
            </a:endParaRPr>
          </a:p>
          <a:p>
            <a:pPr lvl="0"/>
            <a:r>
              <a:rPr lang="ru-RU" sz="2400" dirty="0" smtClean="0">
                <a:solidFill>
                  <a:srgbClr val="FFFF00"/>
                </a:solidFill>
                <a:latin typeface="Times New Roman" pitchFamily="18" charset="0"/>
                <a:cs typeface="Times New Roman" pitchFamily="18" charset="0"/>
              </a:rPr>
              <a:t>Предположим, вы проснулись утром и убедились в том, что вчерашняя проблема чудесным образом разрешилась. Что изменится в вашей жизни?</a:t>
            </a:r>
          </a:p>
          <a:p>
            <a:pPr lvl="0"/>
            <a:r>
              <a:rPr lang="ru-RU" sz="2400" dirty="0" smtClean="0">
                <a:solidFill>
                  <a:srgbClr val="FFFF00"/>
                </a:solidFill>
                <a:latin typeface="Times New Roman" pitchFamily="18" charset="0"/>
                <a:cs typeface="Times New Roman" pitchFamily="18" charset="0"/>
              </a:rPr>
              <a:t>Какие признаки вы прежде всего заметите в самом себе? Как вы узнаете, что произошло чудо? Представьте, что вы пожилой человек, сидящий на крыльце своего дома и вспоминающий о том, что для вас осталось далеко в прошлом, о вашей нынешней проблеме. Как вам кажется, после какого поворотного момента в своей жизни все наладилось?</a:t>
            </a:r>
          </a:p>
          <a:p>
            <a:pPr lvl="0"/>
            <a:r>
              <a:rPr lang="ru-RU" sz="2400" dirty="0" smtClean="0">
                <a:solidFill>
                  <a:srgbClr val="FFFF00"/>
                </a:solidFill>
                <a:latin typeface="Times New Roman" pitchFamily="18" charset="0"/>
                <a:cs typeface="Times New Roman" pitchFamily="18" charset="0"/>
              </a:rPr>
              <a:t>Представьте себе, что мы с вами впервые встретились не сейчас, а через год, когда все проблемы для вас остались позади. Как вы думаете, какое впечатление на меня произвела бы наша с вами встреча?</a:t>
            </a:r>
          </a:p>
          <a:p>
            <a:pPr lvl="0"/>
            <a:r>
              <a:rPr lang="ru-RU" sz="2400" dirty="0" smtClean="0">
                <a:solidFill>
                  <a:srgbClr val="FFFF00"/>
                </a:solidFill>
                <a:latin typeface="Times New Roman" pitchFamily="18" charset="0"/>
                <a:cs typeface="Times New Roman" pitchFamily="18" charset="0"/>
              </a:rPr>
              <a:t>Существует ли определенный прогресс в способности представителей вашего поколения, по сравнению с предшествующими поколениями, решать проблемы подобного рода? Что вы сделали для того, чтобы не повторять ошибок своих родителей? </a:t>
            </a:r>
          </a:p>
          <a:p>
            <a:pPr lvl="0"/>
            <a:r>
              <a:rPr lang="ru-RU" sz="2400" dirty="0" smtClean="0">
                <a:solidFill>
                  <a:srgbClr val="FFFF00"/>
                </a:solidFill>
                <a:latin typeface="Times New Roman" pitchFamily="18" charset="0"/>
                <a:cs typeface="Times New Roman" pitchFamily="18" charset="0"/>
              </a:rPr>
              <a:t>Если изменения в вашей семье продолжатся, что нового будет у вас спустя месяц (год)?</a:t>
            </a:r>
          </a:p>
          <a:p>
            <a:pPr lvl="0"/>
            <a:r>
              <a:rPr lang="ru-RU" sz="2400" dirty="0" smtClean="0">
                <a:solidFill>
                  <a:srgbClr val="FFFF00"/>
                </a:solidFill>
                <a:latin typeface="Times New Roman" pitchFamily="18" charset="0"/>
                <a:cs typeface="Times New Roman" pitchFamily="18" charset="0"/>
              </a:rPr>
              <a:t>Когда ваша родительская семья обратит внимание на то, что вы изменились? Что именно они заметят в первую очередь?</a:t>
            </a:r>
          </a:p>
          <a:p>
            <a:endParaRPr lang="ru-RU" dirty="0">
              <a:solidFill>
                <a:srgbClr val="FFFF00"/>
              </a:solidFill>
            </a:endParaRPr>
          </a:p>
        </p:txBody>
      </p:sp>
    </p:spTree>
  </p:cSld>
  <p:clrMapOvr>
    <a:masterClrMapping/>
  </p:clrMapOvr>
  <p:transition>
    <p:diamon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500042"/>
            <a:ext cx="7772400" cy="5357850"/>
          </a:xfrm>
        </p:spPr>
        <p:txBody>
          <a:bodyPr>
            <a:normAutofit fontScale="92500" lnSpcReduction="20000"/>
          </a:bodyPr>
          <a:lstStyle/>
          <a:p>
            <a:r>
              <a:rPr lang="ru-RU" b="1" dirty="0" err="1" smtClean="0">
                <a:solidFill>
                  <a:schemeClr val="bg1"/>
                </a:solidFill>
              </a:rPr>
              <a:t>Нарративный</a:t>
            </a:r>
            <a:r>
              <a:rPr lang="ru-RU" b="1" dirty="0" smtClean="0">
                <a:solidFill>
                  <a:schemeClr val="bg1"/>
                </a:solidFill>
              </a:rPr>
              <a:t> подход в семейной психотерапии</a:t>
            </a:r>
          </a:p>
          <a:p>
            <a:r>
              <a:rPr lang="ru-RU" dirty="0" smtClean="0"/>
              <a:t> </a:t>
            </a:r>
          </a:p>
          <a:p>
            <a:r>
              <a:rPr lang="ru-RU" dirty="0" err="1" smtClean="0"/>
              <a:t>Нарративный</a:t>
            </a:r>
            <a:r>
              <a:rPr lang="ru-RU" dirty="0" smtClean="0"/>
              <a:t> подход в постмодернистской семейной психотерапии обязан своим существованием работе Майкла Уайта, терапевта из Аделаиды, Австралия. Он и его жена, </a:t>
            </a:r>
            <a:r>
              <a:rPr lang="ru-RU" dirty="0" err="1" smtClean="0"/>
              <a:t>Черил</a:t>
            </a:r>
            <a:r>
              <a:rPr lang="ru-RU" dirty="0" smtClean="0"/>
              <a:t> Уайт, а также коллеги по </a:t>
            </a:r>
            <a:r>
              <a:rPr lang="en-US" dirty="0" err="1" smtClean="0"/>
              <a:t>Dulwich</a:t>
            </a:r>
            <a:r>
              <a:rPr lang="en-US" dirty="0" smtClean="0"/>
              <a:t> Centre</a:t>
            </a:r>
            <a:r>
              <a:rPr lang="ru-RU" dirty="0" smtClean="0"/>
              <a:t>, внесли заметный вклад в семейную психотерапию. Супруги Уайт проводили тренинги для специалистов, публиковали краткие обзоры своих результатов, а также выступали на национальных конференциях, посвященных вопросам семьи и брака в конце 1980 - начале 1990 гг. Подобно другим конструктивистам, Майкл Уайт уделяет особое внимание тому воздействию, которое оказывают проблемы на индивида и семью, в частности тому, каким образом проблема определяет их поведение.</a:t>
            </a:r>
          </a:p>
          <a:p>
            <a:r>
              <a:rPr lang="ru-RU" dirty="0" smtClean="0">
                <a:solidFill>
                  <a:schemeClr val="bg1"/>
                </a:solidFill>
              </a:rPr>
              <a:t>Майкл Уайт делает акцент на </a:t>
            </a:r>
            <a:r>
              <a:rPr lang="ru-RU" dirty="0" err="1" smtClean="0">
                <a:solidFill>
                  <a:schemeClr val="bg1"/>
                </a:solidFill>
              </a:rPr>
              <a:t>нарративных</a:t>
            </a:r>
            <a:r>
              <a:rPr lang="ru-RU" dirty="0" smtClean="0">
                <a:solidFill>
                  <a:schemeClr val="bg1"/>
                </a:solidFill>
              </a:rPr>
              <a:t> составляющих человеческого поведения, полагая, что проблема способна пронизать рассказ человека о своей жизни (то есть человек начинает думать и говорить о себе так, что всякие изменения представляются невозможными).</a:t>
            </a:r>
          </a:p>
          <a:p>
            <a:endParaRPr lang="ru-RU" dirty="0"/>
          </a:p>
        </p:txBody>
      </p:sp>
    </p:spTree>
  </p:cSld>
  <p:clrMapOvr>
    <a:masterClrMapping/>
  </p:clrMapOvr>
  <p:transition>
    <p:diamon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body" idx="1"/>
          </p:nvPr>
        </p:nvSpPr>
        <p:spPr>
          <a:xfrm>
            <a:off x="571471" y="571480"/>
            <a:ext cx="7731153" cy="5572145"/>
          </a:xfrm>
        </p:spPr>
        <p:txBody>
          <a:bodyPr>
            <a:normAutofit fontScale="85000" lnSpcReduction="20000"/>
          </a:bodyPr>
          <a:lstStyle/>
          <a:p>
            <a:endParaRPr lang="ru-RU" b="1" dirty="0" smtClean="0">
              <a:solidFill>
                <a:schemeClr val="bg1"/>
              </a:solidFill>
              <a:latin typeface="Times New Roman" pitchFamily="18" charset="0"/>
              <a:cs typeface="Times New Roman" pitchFamily="18" charset="0"/>
            </a:endParaRPr>
          </a:p>
          <a:p>
            <a:r>
              <a:rPr lang="ru-RU" b="1" dirty="0" smtClean="0">
                <a:solidFill>
                  <a:schemeClr val="bg1"/>
                </a:solidFill>
                <a:latin typeface="Times New Roman" pitchFamily="18" charset="0"/>
                <a:cs typeface="Times New Roman" pitchFamily="18" charset="0"/>
              </a:rPr>
              <a:t>Под влиянием работ Мишеля Фуко М. Уайт делает вывод о том, что рассказы о себе и своей семье модифицируются под влиянием культурных ожиданий, при этом выбор альтернативных вариантов поведения сильно ограничен в угоду общественному мнению. Фуко ставит под сомнение возможность подчинения индивида обществу и рассматривает культурные нормы и ожидания только с точки зрения их </a:t>
            </a:r>
            <a:r>
              <a:rPr lang="ru-RU" b="1" dirty="0" err="1" smtClean="0">
                <a:solidFill>
                  <a:schemeClr val="bg1"/>
                </a:solidFill>
                <a:latin typeface="Times New Roman" pitchFamily="18" charset="0"/>
                <a:cs typeface="Times New Roman" pitchFamily="18" charset="0"/>
              </a:rPr>
              <a:t>рестриктивных</a:t>
            </a:r>
            <a:r>
              <a:rPr lang="ru-RU" b="1" dirty="0" smtClean="0">
                <a:solidFill>
                  <a:schemeClr val="bg1"/>
                </a:solidFill>
                <a:latin typeface="Times New Roman" pitchFamily="18" charset="0"/>
                <a:cs typeface="Times New Roman" pitchFamily="18" charset="0"/>
              </a:rPr>
              <a:t> функций (</a:t>
            </a:r>
            <a:r>
              <a:rPr lang="en-US" b="1" dirty="0" smtClean="0">
                <a:solidFill>
                  <a:schemeClr val="bg1"/>
                </a:solidFill>
                <a:latin typeface="Times New Roman" pitchFamily="18" charset="0"/>
                <a:cs typeface="Times New Roman" pitchFamily="18" charset="0"/>
              </a:rPr>
              <a:t>F</a:t>
            </a:r>
            <a:r>
              <a:rPr lang="en-US" dirty="0" smtClean="0">
                <a:solidFill>
                  <a:schemeClr val="bg1"/>
                </a:solidFill>
                <a:latin typeface="Times New Roman" pitchFamily="18" charset="0"/>
                <a:cs typeface="Times New Roman" pitchFamily="18" charset="0"/>
              </a:rPr>
              <a:t>oucault</a:t>
            </a:r>
            <a:r>
              <a:rPr lang="ru-RU" dirty="0" smtClean="0">
                <a:solidFill>
                  <a:schemeClr val="bg1"/>
                </a:solidFill>
                <a:latin typeface="Times New Roman" pitchFamily="18" charset="0"/>
                <a:cs typeface="Times New Roman" pitchFamily="18" charset="0"/>
              </a:rPr>
              <a:t>, 1980). </a:t>
            </a:r>
            <a:r>
              <a:rPr lang="ru-RU" b="1" dirty="0" smtClean="0">
                <a:solidFill>
                  <a:schemeClr val="bg1"/>
                </a:solidFill>
                <a:latin typeface="Times New Roman" pitchFamily="18" charset="0"/>
                <a:cs typeface="Times New Roman" pitchFamily="18" charset="0"/>
              </a:rPr>
              <a:t>Негативные аспекты человеческой жизни считаются естественным следствием ограниченности возможностей самореализации</a:t>
            </a:r>
            <a:r>
              <a:rPr lang="ru-RU" dirty="0" smtClean="0">
                <a:solidFill>
                  <a:schemeClr val="bg1"/>
                </a:solidFill>
                <a:latin typeface="Times New Roman" pitchFamily="18" charset="0"/>
                <a:cs typeface="Times New Roman" pitchFamily="18" charset="0"/>
              </a:rPr>
              <a:t>. Вместо того чтобы определять себя исходя из собственных представлений о себе, индивид ориентируется на информацию о себе, исходящую от окружения, и начинает исключать из рассмотрения сообщения (вербальную трактовку тех или иных событий), которые не согласуются с основной канвой</a:t>
            </a:r>
            <a:r>
              <a:rPr lang="ru-RU" b="1" dirty="0" smtClean="0">
                <a:solidFill>
                  <a:schemeClr val="bg1"/>
                </a:solidFill>
                <a:latin typeface="Times New Roman" pitchFamily="18" charset="0"/>
                <a:cs typeface="Times New Roman" pitchFamily="18" charset="0"/>
              </a:rPr>
              <a:t>. Человек, условно говоря, «программируется» таким образом, чтобы его поведение подтверждало полученную ранее информацию о своем «я».</a:t>
            </a:r>
            <a:r>
              <a:rPr lang="ru-RU" dirty="0" smtClean="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По мнению Майкла Уайта, такая многократно повторенная информация ограничивает возможности индивида. В связи с тем, что представления о своем «я» в значительной мере определяют возможности выбора и поведение людей, Уайт начинает с попытки отделить индивида от его видения своей проблемы (рассказа о ней). Точное и продуманное использование вербальных средств общения помогает </a:t>
            </a:r>
            <a:r>
              <a:rPr lang="ru-RU" b="1" dirty="0" err="1" smtClean="0">
                <a:solidFill>
                  <a:schemeClr val="bg1"/>
                </a:solidFill>
                <a:latin typeface="Times New Roman" pitchFamily="18" charset="0"/>
                <a:cs typeface="Times New Roman" pitchFamily="18" charset="0"/>
              </a:rPr>
              <a:t>экстернализовать</a:t>
            </a:r>
            <a:r>
              <a:rPr lang="ru-RU" b="1" dirty="0" smtClean="0">
                <a:solidFill>
                  <a:schemeClr val="bg1"/>
                </a:solidFill>
                <a:latin typeface="Times New Roman" pitchFamily="18" charset="0"/>
                <a:cs typeface="Times New Roman" pitchFamily="18" charset="0"/>
              </a:rPr>
              <a:t> проблему.</a:t>
            </a:r>
            <a:endParaRPr lang="ru-RU" dirty="0">
              <a:solidFill>
                <a:schemeClr val="bg1"/>
              </a:solidFill>
              <a:latin typeface="Times New Roman" pitchFamily="18" charset="0"/>
              <a:cs typeface="Times New Roman" pitchFamily="18" charset="0"/>
            </a:endParaRPr>
          </a:p>
        </p:txBody>
      </p:sp>
    </p:spTree>
  </p:cSld>
  <p:clrMapOvr>
    <a:masterClrMapping/>
  </p:clrMapOvr>
  <p:transition>
    <p:diamon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428604"/>
            <a:ext cx="8327928" cy="6143668"/>
          </a:xfrm>
        </p:spPr>
        <p:txBody>
          <a:bodyPr>
            <a:normAutofit/>
          </a:bodyPr>
          <a:lstStyle/>
          <a:p>
            <a:pPr algn="ctr"/>
            <a:r>
              <a:rPr lang="ru-RU" i="1" dirty="0" err="1" smtClean="0">
                <a:solidFill>
                  <a:schemeClr val="bg1"/>
                </a:solidFill>
                <a:latin typeface="Times New Roman" pitchFamily="18" charset="0"/>
                <a:cs typeface="Times New Roman" pitchFamily="18" charset="0"/>
              </a:rPr>
              <a:t>Экстернализация</a:t>
            </a:r>
            <a:r>
              <a:rPr lang="ru-RU" i="1" dirty="0" smtClean="0">
                <a:solidFill>
                  <a:schemeClr val="bg1"/>
                </a:solidFill>
                <a:latin typeface="Times New Roman" pitchFamily="18" charset="0"/>
                <a:cs typeface="Times New Roman" pitchFamily="18" charset="0"/>
              </a:rPr>
              <a:t> проблемы</a:t>
            </a:r>
          </a:p>
          <a:p>
            <a:r>
              <a:rPr lang="ru-RU" b="1" dirty="0" smtClean="0">
                <a:latin typeface="Times New Roman" pitchFamily="18" charset="0"/>
                <a:cs typeface="Times New Roman" pitchFamily="18" charset="0"/>
              </a:rPr>
              <a:t>Одним из предложенных Майклом Уайтом приемов, впоследствии получившим широкое распространение, является </a:t>
            </a:r>
            <a:r>
              <a:rPr lang="ru-RU" b="1" dirty="0" err="1" smtClean="0">
                <a:latin typeface="Times New Roman" pitchFamily="18" charset="0"/>
                <a:cs typeface="Times New Roman" pitchFamily="18" charset="0"/>
              </a:rPr>
              <a:t>экстернализация</a:t>
            </a:r>
            <a:r>
              <a:rPr lang="ru-RU" b="1" dirty="0" smtClean="0">
                <a:latin typeface="Times New Roman" pitchFamily="18" charset="0"/>
                <a:cs typeface="Times New Roman" pitchFamily="18" charset="0"/>
              </a:rPr>
              <a:t> проблемы, то есть представление проблемы как внешней по отношению к индивиду или семье. </a:t>
            </a:r>
            <a:r>
              <a:rPr lang="ru-RU" b="1" dirty="0" err="1" smtClean="0">
                <a:latin typeface="Times New Roman" pitchFamily="18" charset="0"/>
                <a:cs typeface="Times New Roman" pitchFamily="18" charset="0"/>
              </a:rPr>
              <a:t>Экстернализация</a:t>
            </a:r>
            <a:r>
              <a:rPr lang="ru-RU" b="1" dirty="0" smtClean="0">
                <a:latin typeface="Times New Roman" pitchFamily="18" charset="0"/>
                <a:cs typeface="Times New Roman" pitchFamily="18" charset="0"/>
              </a:rPr>
              <a:t> проблемы не снимает личной ответственности</a:t>
            </a:r>
            <a:r>
              <a:rPr lang="ru-RU" dirty="0" smtClean="0">
                <a:latin typeface="Times New Roman" pitchFamily="18" charset="0"/>
                <a:cs typeface="Times New Roman" pitchFamily="18" charset="0"/>
              </a:rPr>
              <a:t>!</a:t>
            </a:r>
          </a:p>
          <a:p>
            <a:r>
              <a:rPr lang="ru-RU" b="1" dirty="0" err="1" smtClean="0">
                <a:latin typeface="Times New Roman" pitchFamily="18" charset="0"/>
                <a:cs typeface="Times New Roman" pitchFamily="18" charset="0"/>
              </a:rPr>
              <a:t>Экстернализация</a:t>
            </a:r>
            <a:r>
              <a:rPr lang="ru-RU" b="1" dirty="0" smtClean="0">
                <a:latin typeface="Times New Roman" pitchFamily="18" charset="0"/>
                <a:cs typeface="Times New Roman" pitchFamily="18" charset="0"/>
              </a:rPr>
              <a:t> не сводится лишь перефразированию семейной проблемы; это закономерное следствие позиции консультанта (или партнера), которую занимает терапевт, пытаясь отыскать решение проблемы</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Совместная работа над преодолением общего препятствия позволяет членам семьи ощутить уважение друг к другу, а также дает возможность обсудить общие вопросы без ущерба для личностной целостности</a:t>
            </a:r>
            <a:r>
              <a:rPr lang="ru-RU" dirty="0" smtClean="0">
                <a:latin typeface="Times New Roman" pitchFamily="18" charset="0"/>
                <a:cs typeface="Times New Roman" pitchFamily="18" charset="0"/>
              </a:rPr>
              <a:t>.</a:t>
            </a:r>
          </a:p>
          <a:p>
            <a:endParaRPr lang="ru-RU" dirty="0">
              <a:latin typeface="Times New Roman" pitchFamily="18" charset="0"/>
              <a:cs typeface="Times New Roman" pitchFamily="18" charset="0"/>
            </a:endParaRPr>
          </a:p>
        </p:txBody>
      </p:sp>
    </p:spTree>
  </p:cSld>
  <p:clrMapOvr>
    <a:masterClrMapping/>
  </p:clrMapOvr>
  <p:transition>
    <p:diamon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357166"/>
            <a:ext cx="8256490" cy="5929354"/>
          </a:xfrm>
        </p:spPr>
        <p:txBody>
          <a:bodyPr>
            <a:normAutofit lnSpcReduction="10000"/>
          </a:bodyPr>
          <a:lstStyle/>
          <a:p>
            <a:pPr algn="ctr"/>
            <a:r>
              <a:rPr lang="ru-RU" b="1" i="1" dirty="0" smtClean="0">
                <a:solidFill>
                  <a:srgbClr val="FFFF00"/>
                </a:solidFill>
              </a:rPr>
              <a:t>Оценка влияния проблемного паттерна</a:t>
            </a:r>
          </a:p>
          <a:p>
            <a:endParaRPr lang="ru-RU" i="1" dirty="0" smtClean="0"/>
          </a:p>
          <a:p>
            <a:r>
              <a:rPr lang="ru-RU" b="1" dirty="0" smtClean="0">
                <a:solidFill>
                  <a:schemeClr val="bg1"/>
                </a:solidFill>
              </a:rPr>
              <a:t>Семейные терапевты, стремящиеся к созданию новой реальности, сталкиваются с тем, что клиент не способен говорить ни о чем, кроме своей проблемы.</a:t>
            </a:r>
          </a:p>
          <a:p>
            <a:r>
              <a:rPr lang="ru-RU" b="1" dirty="0" smtClean="0">
                <a:solidFill>
                  <a:schemeClr val="bg1"/>
                </a:solidFill>
              </a:rPr>
              <a:t>Часто члены семьи не осознают, что в их жизни были лучшие времена. Они могут, например, заявить: «Вся моя жизнь – это сплошной кошмар». В этих случаях полезно оценить влияние проблемы на семью, а затем и воздействие членов семьи на проблему.</a:t>
            </a:r>
            <a:endParaRPr lang="ru-RU" dirty="0" smtClean="0">
              <a:solidFill>
                <a:schemeClr val="bg1"/>
              </a:solidFill>
            </a:endParaRPr>
          </a:p>
          <a:p>
            <a:r>
              <a:rPr lang="ru-RU" b="1" dirty="0" smtClean="0">
                <a:solidFill>
                  <a:schemeClr val="bg1"/>
                </a:solidFill>
              </a:rPr>
              <a:t> </a:t>
            </a:r>
            <a:endParaRPr lang="ru-RU" dirty="0" smtClean="0">
              <a:solidFill>
                <a:schemeClr val="bg1"/>
              </a:solidFill>
            </a:endParaRPr>
          </a:p>
          <a:p>
            <a:r>
              <a:rPr lang="ru-RU" b="1" dirty="0" smtClean="0">
                <a:solidFill>
                  <a:srgbClr val="FFFF00"/>
                </a:solidFill>
              </a:rPr>
              <a:t>Если терапевт, ориентированный на поиск решения, ищет исключения из правила, сторонник </a:t>
            </a:r>
            <a:r>
              <a:rPr lang="ru-RU" b="1" dirty="0" err="1" smtClean="0">
                <a:solidFill>
                  <a:srgbClr val="FFFF00"/>
                </a:solidFill>
              </a:rPr>
              <a:t>нарративного</a:t>
            </a:r>
            <a:r>
              <a:rPr lang="ru-RU" b="1" dirty="0" smtClean="0">
                <a:solidFill>
                  <a:srgbClr val="FFFF00"/>
                </a:solidFill>
              </a:rPr>
              <a:t> подхода пытается выявить периоды жизни семьи, описание которых отличается от обычного, пессимистического, имеющие, по терминологии Майкла Уайта, «уникальный исход» (</a:t>
            </a:r>
            <a:r>
              <a:rPr lang="en-US" b="1" dirty="0" smtClean="0">
                <a:solidFill>
                  <a:srgbClr val="FFFF00"/>
                </a:solidFill>
              </a:rPr>
              <a:t>unique outcome</a:t>
            </a:r>
            <a:r>
              <a:rPr lang="ru-RU" b="1" dirty="0" smtClean="0">
                <a:solidFill>
                  <a:srgbClr val="FFFF00"/>
                </a:solidFill>
              </a:rPr>
              <a:t>)</a:t>
            </a:r>
            <a:endParaRPr lang="ru-RU" dirty="0">
              <a:solidFill>
                <a:srgbClr val="FFFF00"/>
              </a:solidFill>
            </a:endParaRPr>
          </a:p>
        </p:txBody>
      </p:sp>
    </p:spTree>
  </p:cSld>
  <p:clrMapOvr>
    <a:masterClrMapping/>
  </p:clrMapOvr>
  <p:transition>
    <p:diamon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28596" y="357166"/>
            <a:ext cx="8042176" cy="5643602"/>
          </a:xfrm>
        </p:spPr>
        <p:txBody>
          <a:bodyPr>
            <a:normAutofit fontScale="85000" lnSpcReduction="20000"/>
          </a:bodyPr>
          <a:lstStyle/>
          <a:p>
            <a:r>
              <a:rPr lang="ru-RU" sz="3300" i="1" dirty="0" smtClean="0">
                <a:solidFill>
                  <a:srgbClr val="FFFF00"/>
                </a:solidFill>
                <a:latin typeface="Times New Roman" pitchFamily="18" charset="0"/>
                <a:cs typeface="Times New Roman" pitchFamily="18" charset="0"/>
              </a:rPr>
              <a:t>Подкрепление успехов путем позитивной оценки</a:t>
            </a:r>
          </a:p>
          <a:p>
            <a:endParaRPr lang="ru-RU" b="1" dirty="0" smtClean="0"/>
          </a:p>
          <a:p>
            <a:r>
              <a:rPr lang="ru-RU" b="1" dirty="0" smtClean="0">
                <a:solidFill>
                  <a:srgbClr val="FFFF00"/>
                </a:solidFill>
                <a:latin typeface="Times New Roman" pitchFamily="18" charset="0"/>
                <a:cs typeface="Times New Roman" pitchFamily="18" charset="0"/>
              </a:rPr>
              <a:t>Подкрепление изменений издавна считалось необходимой предпосылкой эффективности терапии. </a:t>
            </a:r>
            <a:r>
              <a:rPr lang="ru-RU" b="1" dirty="0" err="1" smtClean="0">
                <a:solidFill>
                  <a:srgbClr val="FFFF00"/>
                </a:solidFill>
                <a:latin typeface="Times New Roman" pitchFamily="18" charset="0"/>
                <a:cs typeface="Times New Roman" pitchFamily="18" charset="0"/>
              </a:rPr>
              <a:t>Нарративный</a:t>
            </a:r>
            <a:r>
              <a:rPr lang="ru-RU" b="1" dirty="0" smtClean="0">
                <a:solidFill>
                  <a:srgbClr val="FFFF00"/>
                </a:solidFill>
                <a:latin typeface="Times New Roman" pitchFamily="18" charset="0"/>
                <a:cs typeface="Times New Roman" pitchFamily="18" charset="0"/>
              </a:rPr>
              <a:t> подход дает терапевту возможность позитивно оценивать (</a:t>
            </a:r>
            <a:r>
              <a:rPr lang="en-US" b="1" dirty="0" smtClean="0">
                <a:solidFill>
                  <a:srgbClr val="FFFF00"/>
                </a:solidFill>
                <a:latin typeface="Times New Roman" pitchFamily="18" charset="0"/>
                <a:cs typeface="Times New Roman" pitchFamily="18" charset="0"/>
              </a:rPr>
              <a:t>credentialing</a:t>
            </a:r>
            <a:r>
              <a:rPr lang="ru-RU" b="1" dirty="0" smtClean="0">
                <a:solidFill>
                  <a:srgbClr val="FFFF00"/>
                </a:solidFill>
                <a:latin typeface="Times New Roman" pitchFamily="18" charset="0"/>
                <a:cs typeface="Times New Roman" pitchFamily="18" charset="0"/>
              </a:rPr>
              <a:t>) изменения с самого начала терапии</a:t>
            </a:r>
            <a:r>
              <a:rPr lang="ru-RU" dirty="0" smtClean="0">
                <a:solidFill>
                  <a:srgbClr val="FFFF00"/>
                </a:solidFill>
                <a:latin typeface="Times New Roman" pitchFamily="18" charset="0"/>
                <a:cs typeface="Times New Roman" pitchFamily="18" charset="0"/>
              </a:rPr>
              <a:t>. </a:t>
            </a:r>
            <a:r>
              <a:rPr lang="ru-RU" b="1" dirty="0" smtClean="0">
                <a:solidFill>
                  <a:srgbClr val="FFFF00"/>
                </a:solidFill>
                <a:latin typeface="Times New Roman" pitchFamily="18" charset="0"/>
                <a:cs typeface="Times New Roman" pitchFamily="18" charset="0"/>
              </a:rPr>
              <a:t>Одобряя стойкость клиента, пытающегося бороться с влиянием своих прежних представлений о себе, либо признавая успехи по преодолению воздействия текущей проблемы в каком-либо частном случае, семейный терапевт с готовностью констатирует прогресс, страхуя его от возможного вмешательства старых поведенческих паттернов, способных обескуражить членов семьи. Данная модель считает наличие конфликта нормальным, поэтому умение контролировать конфликт встречается с одобрением</a:t>
            </a:r>
            <a:r>
              <a:rPr lang="ru-RU" dirty="0" smtClean="0">
                <a:solidFill>
                  <a:srgbClr val="FFFF00"/>
                </a:solidFill>
                <a:latin typeface="Times New Roman" pitchFamily="18" charset="0"/>
                <a:cs typeface="Times New Roman" pitchFamily="18" charset="0"/>
              </a:rPr>
              <a:t>. </a:t>
            </a:r>
            <a:r>
              <a:rPr lang="ru-RU" b="1" dirty="0" smtClean="0">
                <a:solidFill>
                  <a:srgbClr val="FFFF00"/>
                </a:solidFill>
                <a:latin typeface="Times New Roman" pitchFamily="18" charset="0"/>
                <a:cs typeface="Times New Roman" pitchFamily="18" charset="0"/>
              </a:rPr>
              <a:t>Сторонника </a:t>
            </a:r>
            <a:r>
              <a:rPr lang="ru-RU" b="1" dirty="0" err="1" smtClean="0">
                <a:solidFill>
                  <a:srgbClr val="FFFF00"/>
                </a:solidFill>
                <a:latin typeface="Times New Roman" pitchFamily="18" charset="0"/>
                <a:cs typeface="Times New Roman" pitchFamily="18" charset="0"/>
              </a:rPr>
              <a:t>нарративного</a:t>
            </a:r>
            <a:r>
              <a:rPr lang="ru-RU" b="1" dirty="0" smtClean="0">
                <a:solidFill>
                  <a:srgbClr val="FFFF00"/>
                </a:solidFill>
                <a:latin typeface="Times New Roman" pitchFamily="18" charset="0"/>
                <a:cs typeface="Times New Roman" pitchFamily="18" charset="0"/>
              </a:rPr>
              <a:t> подхода заботит не столько наличие сложных семейных обстоятельств, сколько умение отдельных членов семьи с честью выйти из создавшегося положения</a:t>
            </a:r>
            <a:r>
              <a:rPr lang="ru-RU" dirty="0" smtClean="0">
                <a:solidFill>
                  <a:srgbClr val="FFFF00"/>
                </a:solidFill>
                <a:latin typeface="Times New Roman" pitchFamily="18" charset="0"/>
                <a:cs typeface="Times New Roman" pitchFamily="18" charset="0"/>
              </a:rPr>
              <a:t>. </a:t>
            </a:r>
            <a:r>
              <a:rPr lang="ru-RU" b="1" dirty="0" smtClean="0">
                <a:solidFill>
                  <a:srgbClr val="FFFF00"/>
                </a:solidFill>
                <a:latin typeface="Times New Roman" pitchFamily="18" charset="0"/>
                <a:cs typeface="Times New Roman" pitchFamily="18" charset="0"/>
              </a:rPr>
              <a:t>Появились ли какие-либо свидетельства происходящего роста, связанные с развитием проблемной ситуации? Заметил ли кто-либо из членов семьи первые признаки надвигающейся проблемы и не попытался ли уйти от нее? Насколько последняя ссора была менее интенсивной по сравнению с предыдущей? Попытался ли кто-либо вмешаться в ситуацию рекомендованным во время </a:t>
            </a:r>
            <a:endParaRPr lang="ru-RU" dirty="0">
              <a:solidFill>
                <a:srgbClr val="FFFF00"/>
              </a:solidFill>
              <a:latin typeface="Times New Roman" pitchFamily="18" charset="0"/>
              <a:cs typeface="Times New Roman" pitchFamily="18" charset="0"/>
            </a:endParaRPr>
          </a:p>
        </p:txBody>
      </p:sp>
    </p:spTree>
  </p:cSld>
  <p:clrMapOvr>
    <a:masterClrMapping/>
  </p:clrMapOvr>
  <p:transition>
    <p:diamon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714356"/>
            <a:ext cx="8113614" cy="5643602"/>
          </a:xfrm>
        </p:spPr>
        <p:txBody>
          <a:bodyPr>
            <a:normAutofit/>
          </a:bodyPr>
          <a:lstStyle/>
          <a:p>
            <a:r>
              <a:rPr lang="ru-RU" sz="2000" b="1" i="1" dirty="0" smtClean="0">
                <a:solidFill>
                  <a:srgbClr val="FFFF00"/>
                </a:solidFill>
                <a:latin typeface="Times New Roman" pitchFamily="18" charset="0"/>
                <a:cs typeface="Times New Roman" pitchFamily="18" charset="0"/>
              </a:rPr>
              <a:t>Разговорная семейная психотерапия</a:t>
            </a:r>
            <a:endParaRPr lang="ru-RU" sz="2000" i="1" dirty="0" smtClean="0">
              <a:solidFill>
                <a:srgbClr val="FFFF00"/>
              </a:solidFill>
              <a:latin typeface="Times New Roman" pitchFamily="18" charset="0"/>
              <a:cs typeface="Times New Roman" pitchFamily="18" charset="0"/>
            </a:endParaRPr>
          </a:p>
          <a:p>
            <a:r>
              <a:rPr lang="ru-RU" sz="2000" b="1" dirty="0" smtClean="0">
                <a:solidFill>
                  <a:schemeClr val="bg1"/>
                </a:solidFill>
                <a:latin typeface="Times New Roman" pitchFamily="18" charset="0"/>
                <a:cs typeface="Times New Roman" pitchFamily="18" charset="0"/>
              </a:rPr>
              <a:t>Психолог-постмодернист Кеннет </a:t>
            </a:r>
            <a:r>
              <a:rPr lang="ru-RU" sz="2000" b="1" dirty="0" err="1" smtClean="0">
                <a:solidFill>
                  <a:schemeClr val="bg1"/>
                </a:solidFill>
                <a:latin typeface="Times New Roman" pitchFamily="18" charset="0"/>
                <a:cs typeface="Times New Roman" pitchFamily="18" charset="0"/>
              </a:rPr>
              <a:t>Герген</a:t>
            </a:r>
            <a:r>
              <a:rPr lang="ru-RU"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Gergen</a:t>
            </a:r>
            <a:r>
              <a:rPr lang="ru-RU" sz="2000" b="1" dirty="0" smtClean="0">
                <a:solidFill>
                  <a:schemeClr val="bg1"/>
                </a:solidFill>
                <a:latin typeface="Times New Roman" pitchFamily="18" charset="0"/>
                <a:cs typeface="Times New Roman" pitchFamily="18" charset="0"/>
              </a:rPr>
              <a:t>, 1985) много писал о том, что человеческая личность практически полностью формируется за счет взаимодействий с окружающими благодаря разговорам</a:t>
            </a:r>
            <a:r>
              <a:rPr lang="ru-RU" sz="2000" dirty="0" smtClean="0">
                <a:solidFill>
                  <a:schemeClr val="bg1"/>
                </a:solidFill>
                <a:latin typeface="Times New Roman" pitchFamily="18" charset="0"/>
                <a:cs typeface="Times New Roman" pitchFamily="18" charset="0"/>
              </a:rPr>
              <a:t>. Если после разговора индивид представляет себе свою ситуацию как более благоприятную, чем до него, этот разговор можно считать «терапевтическим». </a:t>
            </a:r>
            <a:r>
              <a:rPr lang="ru-RU" sz="2000" b="1" dirty="0" smtClean="0">
                <a:solidFill>
                  <a:schemeClr val="bg1"/>
                </a:solidFill>
                <a:latin typeface="Times New Roman" pitchFamily="18" charset="0"/>
                <a:cs typeface="Times New Roman" pitchFamily="18" charset="0"/>
              </a:rPr>
              <a:t>В этот подход внесли свой вклад такие видные семейные терапевты, как </a:t>
            </a:r>
            <a:r>
              <a:rPr lang="ru-RU" sz="2000" b="1" dirty="0" err="1" smtClean="0">
                <a:solidFill>
                  <a:schemeClr val="bg1"/>
                </a:solidFill>
                <a:latin typeface="Times New Roman" pitchFamily="18" charset="0"/>
                <a:cs typeface="Times New Roman" pitchFamily="18" charset="0"/>
              </a:rPr>
              <a:t>Харлеи</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Андерсон</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Линн</a:t>
            </a: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Хоффман</a:t>
            </a:r>
            <a:r>
              <a:rPr lang="ru-RU" sz="2000" b="1" dirty="0" smtClean="0">
                <a:solidFill>
                  <a:schemeClr val="bg1"/>
                </a:solidFill>
                <a:latin typeface="Times New Roman" pitchFamily="18" charset="0"/>
                <a:cs typeface="Times New Roman" pitchFamily="18" charset="0"/>
              </a:rPr>
              <a:t>, Том </a:t>
            </a:r>
            <a:r>
              <a:rPr lang="ru-RU" sz="2000" b="1" dirty="0" err="1" smtClean="0">
                <a:solidFill>
                  <a:schemeClr val="bg1"/>
                </a:solidFill>
                <a:latin typeface="Times New Roman" pitchFamily="18" charset="0"/>
                <a:cs typeface="Times New Roman" pitchFamily="18" charset="0"/>
              </a:rPr>
              <a:t>Андерсон</a:t>
            </a:r>
            <a:r>
              <a:rPr lang="ru-RU" sz="2000" b="1" dirty="0" smtClean="0">
                <a:solidFill>
                  <a:schemeClr val="bg1"/>
                </a:solidFill>
                <a:latin typeface="Times New Roman" pitchFamily="18" charset="0"/>
                <a:cs typeface="Times New Roman" pitchFamily="18" charset="0"/>
              </a:rPr>
              <a:t> и Гарри </a:t>
            </a:r>
            <a:r>
              <a:rPr lang="ru-RU" sz="2000" b="1" dirty="0" err="1" smtClean="0">
                <a:solidFill>
                  <a:schemeClr val="bg1"/>
                </a:solidFill>
                <a:latin typeface="Times New Roman" pitchFamily="18" charset="0"/>
                <a:cs typeface="Times New Roman" pitchFamily="18" charset="0"/>
              </a:rPr>
              <a:t>Гулишиан</a:t>
            </a:r>
            <a:r>
              <a:rPr lang="ru-RU" sz="2000" b="1" dirty="0" smtClean="0">
                <a:solidFill>
                  <a:schemeClr val="bg1"/>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в своих поздних работах. Все эти терапевты-постмодернисты придерживались мнения, о том, что, делая акцент на роли терапевта-эксперта, не следует умалять возможностей самого клиента. . </a:t>
            </a:r>
            <a:r>
              <a:rPr lang="ru-RU" sz="2000" b="1" dirty="0" smtClean="0">
                <a:solidFill>
                  <a:schemeClr val="bg1"/>
                </a:solidFill>
                <a:latin typeface="Times New Roman" pitchFamily="18" charset="0"/>
                <a:cs typeface="Times New Roman" pitchFamily="18" charset="0"/>
              </a:rPr>
              <a:t>С этой точки зрения терапевту следовало не столько лечить членов семьи, сколько проявлять о них заботу. Такой подход к жизни семьи эпохи постмодерна уделяет особое внимание формированию эгалитарных отношений между терапевтом и членами семьи, использованию «разговорных» вопросов, а также привлечению рефлектирующих команд психотерапевтов для терапевтического вмешательства и тренинга</a:t>
            </a:r>
            <a:endParaRPr lang="ru-RU" sz="2000" dirty="0">
              <a:solidFill>
                <a:schemeClr val="bg1"/>
              </a:solidFill>
              <a:latin typeface="Times New Roman" pitchFamily="18" charset="0"/>
              <a:cs typeface="Times New Roman" pitchFamily="18" charset="0"/>
            </a:endParaRPr>
          </a:p>
        </p:txBody>
      </p:sp>
    </p:spTree>
  </p:cSld>
  <p:clrMapOvr>
    <a:masterClrMapping/>
  </p:clrMapOvr>
  <p:transition>
    <p:diamon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0034" y="928670"/>
            <a:ext cx="7772400" cy="5286412"/>
          </a:xfrm>
        </p:spPr>
        <p:txBody>
          <a:bodyPr>
            <a:normAutofit/>
          </a:bodyPr>
          <a:lstStyle/>
          <a:p>
            <a:r>
              <a:rPr lang="ru-RU" b="1" i="1" dirty="0" smtClean="0">
                <a:solidFill>
                  <a:srgbClr val="FFFF00"/>
                </a:solidFill>
              </a:rPr>
              <a:t>Эгалитарное взаимодействие</a:t>
            </a:r>
            <a:endParaRPr lang="ru-RU" i="1" dirty="0" smtClean="0">
              <a:solidFill>
                <a:srgbClr val="FFFF00"/>
              </a:solidFill>
            </a:endParaRPr>
          </a:p>
          <a:p>
            <a:r>
              <a:rPr lang="ru-RU" b="1" dirty="0" smtClean="0">
                <a:solidFill>
                  <a:schemeClr val="bg1"/>
                </a:solidFill>
              </a:rPr>
              <a:t>Разочаровавшиеся в кибернетической модели семейной психотерапии, приверженцы разговорной </a:t>
            </a:r>
            <a:r>
              <a:rPr lang="ru-RU" b="1" dirty="0" smtClean="0">
                <a:solidFill>
                  <a:schemeClr val="bg1"/>
                </a:solidFill>
                <a:latin typeface="Times New Roman" pitchFamily="18" charset="0"/>
                <a:cs typeface="Times New Roman" pitchFamily="18" charset="0"/>
              </a:rPr>
              <a:t>модели</a:t>
            </a:r>
            <a:r>
              <a:rPr lang="ru-RU" b="1" dirty="0" smtClean="0">
                <a:solidFill>
                  <a:schemeClr val="bg1"/>
                </a:solidFill>
              </a:rPr>
              <a:t> критикуют традиционных семейных психотерапевтов за излишнюю увлеченность проведением терапии клиента или для клиента, а не вместе с клиентом.</a:t>
            </a:r>
          </a:p>
          <a:p>
            <a:r>
              <a:rPr lang="ru-RU" dirty="0" smtClean="0">
                <a:solidFill>
                  <a:schemeClr val="bg1"/>
                </a:solidFill>
              </a:rPr>
              <a:t>«Разговорные» вопросы напоминают стиль ведения разговора Карла </a:t>
            </a:r>
            <a:r>
              <a:rPr lang="ru-RU" dirty="0" err="1" smtClean="0">
                <a:solidFill>
                  <a:schemeClr val="bg1"/>
                </a:solidFill>
              </a:rPr>
              <a:t>Роджерса</a:t>
            </a:r>
            <a:r>
              <a:rPr lang="ru-RU" dirty="0" smtClean="0">
                <a:solidFill>
                  <a:schemeClr val="bg1"/>
                </a:solidFill>
              </a:rPr>
              <a:t>, когда терапевт отражает сказанное клиентом, однако сторонники разговорного подхода идут еще дальше, активно сотрудничая в поиске решений, если это соответствует желаниям клиента. Ключевым моментом является способ высказывания мнений или идей, что следует делать деликатно и уважительно, лучше всего в полувопросительной форме.</a:t>
            </a:r>
          </a:p>
          <a:p>
            <a:endParaRPr lang="ru-RU" dirty="0"/>
          </a:p>
        </p:txBody>
      </p:sp>
    </p:spTree>
  </p:cSld>
  <p:clrMapOvr>
    <a:masterClrMapping/>
  </p:clrMapOvr>
  <p:transition>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body" idx="1"/>
          </p:nvPr>
        </p:nvSpPr>
        <p:spPr>
          <a:xfrm>
            <a:off x="530225" y="571500"/>
            <a:ext cx="7772400" cy="5786438"/>
          </a:xfrm>
        </p:spPr>
        <p:txBody>
          <a:bodyPr/>
          <a:lstStyle/>
          <a:p>
            <a:r>
              <a:rPr lang="ru-RU" b="1" dirty="0" smtClean="0">
                <a:solidFill>
                  <a:srgbClr val="FFFF00"/>
                </a:solidFill>
              </a:rPr>
              <a:t>1.Супружеское консультирование</a:t>
            </a:r>
          </a:p>
          <a:p>
            <a:r>
              <a:rPr lang="ru-RU" dirty="0" smtClean="0">
                <a:solidFill>
                  <a:schemeClr val="bg1"/>
                </a:solidFill>
                <a:latin typeface="Times New Roman" pitchFamily="18" charset="0"/>
                <a:cs typeface="Times New Roman" pitchFamily="18" charset="0"/>
              </a:rPr>
              <a:t>Первые центры по вопросам брака были созданы в 1930 году. </a:t>
            </a:r>
            <a:r>
              <a:rPr lang="ru-RU" dirty="0" smtClean="0">
                <a:solidFill>
                  <a:srgbClr val="FFFF00"/>
                </a:solidFill>
                <a:latin typeface="Times New Roman" pitchFamily="18" charset="0"/>
                <a:cs typeface="Times New Roman" pitchFamily="18" charset="0"/>
              </a:rPr>
              <a:t>Биолог Пол </a:t>
            </a:r>
            <a:r>
              <a:rPr lang="ru-RU" dirty="0" err="1" smtClean="0">
                <a:solidFill>
                  <a:srgbClr val="FFFF00"/>
                </a:solidFill>
                <a:latin typeface="Times New Roman" pitchFamily="18" charset="0"/>
                <a:cs typeface="Times New Roman" pitchFamily="18" charset="0"/>
              </a:rPr>
              <a:t>Попеноу</a:t>
            </a:r>
            <a:r>
              <a:rPr lang="ru-RU" dirty="0" smtClean="0">
                <a:solidFill>
                  <a:srgbClr val="FFFF00"/>
                </a:solidFill>
                <a:latin typeface="Times New Roman" pitchFamily="18" charset="0"/>
                <a:cs typeface="Times New Roman" pitchFamily="18" charset="0"/>
              </a:rPr>
              <a:t> (</a:t>
            </a:r>
            <a:r>
              <a:rPr lang="en-US" dirty="0" smtClean="0">
                <a:solidFill>
                  <a:srgbClr val="FFFF00"/>
                </a:solidFill>
                <a:latin typeface="Times New Roman" pitchFamily="18" charset="0"/>
                <a:cs typeface="Times New Roman" pitchFamily="18" charset="0"/>
              </a:rPr>
              <a:t>Paul </a:t>
            </a:r>
            <a:r>
              <a:rPr lang="en-US" dirty="0" err="1" smtClean="0">
                <a:solidFill>
                  <a:srgbClr val="FFFF00"/>
                </a:solidFill>
                <a:latin typeface="Times New Roman" pitchFamily="18" charset="0"/>
                <a:cs typeface="Times New Roman" pitchFamily="18" charset="0"/>
              </a:rPr>
              <a:t>Popenoe</a:t>
            </a:r>
            <a:r>
              <a:rPr lang="ru-RU" dirty="0" smtClean="0">
                <a:solidFill>
                  <a:srgbClr val="FFFF00"/>
                </a:solidFill>
                <a:latin typeface="Times New Roman" pitchFamily="18" charset="0"/>
                <a:cs typeface="Times New Roman" pitchFamily="18" charset="0"/>
              </a:rPr>
              <a:t>) основал в Лос-Анджелесе Американский институт семейных отношений </a:t>
            </a:r>
            <a:r>
              <a:rPr lang="ru-RU" dirty="0" smtClean="0">
                <a:solidFill>
                  <a:schemeClr val="bg1"/>
                </a:solidFill>
                <a:latin typeface="Times New Roman" pitchFamily="18" charset="0"/>
                <a:cs typeface="Times New Roman" pitchFamily="18" charset="0"/>
              </a:rPr>
              <a:t>(</a:t>
            </a:r>
            <a:r>
              <a:rPr lang="en-US" dirty="0" smtClean="0">
                <a:solidFill>
                  <a:schemeClr val="bg1"/>
                </a:solidFill>
                <a:latin typeface="Times New Roman" pitchFamily="18" charset="0"/>
                <a:cs typeface="Times New Roman" pitchFamily="18" charset="0"/>
              </a:rPr>
              <a:t>American Institute of Family Relations</a:t>
            </a:r>
            <a:r>
              <a:rPr lang="ru-RU" dirty="0" smtClean="0">
                <a:solidFill>
                  <a:schemeClr val="bg1"/>
                </a:solidFill>
                <a:latin typeface="Times New Roman" pitchFamily="18" charset="0"/>
                <a:cs typeface="Times New Roman" pitchFamily="18" charset="0"/>
              </a:rPr>
              <a:t>). Американская ассоциация консультантов по вопросам брака способствовала разработке профессиональных стандартов в своей области. В середине 1950-х и начале 1960-х годов психотерапевты перешли от индивидуального анализа к </a:t>
            </a:r>
            <a:r>
              <a:rPr lang="ru-RU" b="1" dirty="0" smtClean="0">
                <a:solidFill>
                  <a:schemeClr val="bg1"/>
                </a:solidFill>
                <a:latin typeface="Times New Roman" pitchFamily="18" charset="0"/>
                <a:cs typeface="Times New Roman" pitchFamily="18" charset="0"/>
              </a:rPr>
              <a:t>совместной (</a:t>
            </a:r>
            <a:r>
              <a:rPr lang="en-US" b="1" dirty="0" smtClean="0">
                <a:solidFill>
                  <a:schemeClr val="bg1"/>
                </a:solidFill>
                <a:latin typeface="Times New Roman" pitchFamily="18" charset="0"/>
                <a:cs typeface="Times New Roman" pitchFamily="18" charset="0"/>
              </a:rPr>
              <a:t>conjoint</a:t>
            </a:r>
            <a:r>
              <a:rPr lang="ru-RU" b="1" dirty="0" smtClean="0">
                <a:solidFill>
                  <a:schemeClr val="bg1"/>
                </a:solidFill>
                <a:latin typeface="Times New Roman" pitchFamily="18" charset="0"/>
                <a:cs typeface="Times New Roman" pitchFamily="18" charset="0"/>
              </a:rPr>
              <a:t>) супружеской психотерапии </a:t>
            </a:r>
            <a:r>
              <a:rPr lang="ru-RU" dirty="0" smtClean="0">
                <a:solidFill>
                  <a:schemeClr val="bg1"/>
                </a:solidFill>
                <a:latin typeface="Times New Roman" pitchFamily="18" charset="0"/>
                <a:cs typeface="Times New Roman" pitchFamily="18" charset="0"/>
              </a:rPr>
              <a:t>(в присутствии обоих супругов). Бела </a:t>
            </a:r>
            <a:r>
              <a:rPr lang="ru-RU" dirty="0" err="1" smtClean="0">
                <a:solidFill>
                  <a:schemeClr val="bg1"/>
                </a:solidFill>
                <a:latin typeface="Times New Roman" pitchFamily="18" charset="0"/>
                <a:cs typeface="Times New Roman" pitchFamily="18" charset="0"/>
              </a:rPr>
              <a:t>Митлман</a:t>
            </a:r>
            <a:r>
              <a:rPr lang="ru-RU" dirty="0" smtClean="0">
                <a:solidFill>
                  <a:schemeClr val="bg1"/>
                </a:solidFill>
                <a:latin typeface="Times New Roman" pitchFamily="18" charset="0"/>
                <a:cs typeface="Times New Roman" pitchFamily="18" charset="0"/>
              </a:rPr>
              <a:t> из Нью-Йоркского психоаналитического института (</a:t>
            </a:r>
            <a:r>
              <a:rPr lang="en-US" dirty="0" smtClean="0">
                <a:solidFill>
                  <a:schemeClr val="bg1"/>
                </a:solidFill>
                <a:latin typeface="Times New Roman" pitchFamily="18" charset="0"/>
                <a:cs typeface="Times New Roman" pitchFamily="18" charset="0"/>
              </a:rPr>
              <a:t>New York Psychoanalytic Institute</a:t>
            </a:r>
            <a:r>
              <a:rPr lang="ru-RU" dirty="0" smtClean="0">
                <a:solidFill>
                  <a:schemeClr val="bg1"/>
                </a:solidFill>
                <a:latin typeface="Times New Roman" pitchFamily="18" charset="0"/>
                <a:cs typeface="Times New Roman" pitchFamily="18" charset="0"/>
              </a:rPr>
              <a:t>) впервые опубликовал материалы одновременной психотерапевтической работы с обоими супругами</a:t>
            </a:r>
            <a:endParaRPr lang="ru-RU" dirty="0">
              <a:solidFill>
                <a:schemeClr val="bg1"/>
              </a:solidFill>
              <a:latin typeface="Times New Roman" pitchFamily="18" charset="0"/>
              <a:cs typeface="Times New Roman" pitchFamily="18" charset="0"/>
            </a:endParaRPr>
          </a:p>
        </p:txBody>
      </p:sp>
    </p:spTree>
  </p:cSld>
  <p:clrMapOvr>
    <a:masterClrMapping/>
  </p:clrMapOvr>
  <p:transition>
    <p:diamon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500042"/>
            <a:ext cx="7772400" cy="5643602"/>
          </a:xfrm>
        </p:spPr>
        <p:txBody>
          <a:bodyPr>
            <a:normAutofit/>
          </a:bodyPr>
          <a:lstStyle/>
          <a:p>
            <a:pPr algn="ctr"/>
            <a:r>
              <a:rPr lang="ru-RU" b="1" i="1" dirty="0" smtClean="0">
                <a:solidFill>
                  <a:srgbClr val="FFFF00"/>
                </a:solidFill>
                <a:latin typeface="Times New Roman" pitchFamily="18" charset="0"/>
                <a:cs typeface="Times New Roman" pitchFamily="18" charset="0"/>
              </a:rPr>
              <a:t>Рефлектирующая команда</a:t>
            </a:r>
            <a:endParaRPr lang="ru-RU" i="1" dirty="0" smtClean="0">
              <a:solidFill>
                <a:srgbClr val="FFFF00"/>
              </a:solidFill>
              <a:latin typeface="Times New Roman" pitchFamily="18" charset="0"/>
              <a:cs typeface="Times New Roman" pitchFamily="18" charset="0"/>
            </a:endParaRP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Том </a:t>
            </a:r>
            <a:r>
              <a:rPr lang="ru-RU" b="1" dirty="0" err="1" smtClean="0">
                <a:latin typeface="Times New Roman" pitchFamily="18" charset="0"/>
                <a:cs typeface="Times New Roman" pitchFamily="18" charset="0"/>
              </a:rPr>
              <a:t>Андерсон</a:t>
            </a:r>
            <a:r>
              <a:rPr lang="ru-RU" b="1" dirty="0" smtClean="0">
                <a:latin typeface="Times New Roman" pitchFamily="18" charset="0"/>
                <a:cs typeface="Times New Roman" pitchFamily="18" charset="0"/>
              </a:rPr>
              <a:t>, психиатр из Норвегии, прошедший подготовку и работавший в сфере традиционной семейной терапии, однажды пришел к выводу о том, что иерархия и директивный стиль структурной и стратегической терапии себя не оправдывают. Заинтересовавшись идеями о равноправии терапевта и клиента, которые пропагандировали сторонники разговорного подхода, </a:t>
            </a:r>
            <a:r>
              <a:rPr lang="ru-RU" b="1" dirty="0" err="1" smtClean="0">
                <a:latin typeface="Times New Roman" pitchFamily="18" charset="0"/>
                <a:cs typeface="Times New Roman" pitchFamily="18" charset="0"/>
              </a:rPr>
              <a:t>Андерсон</a:t>
            </a:r>
            <a:r>
              <a:rPr lang="ru-RU" b="1" dirty="0" smtClean="0">
                <a:latin typeface="Times New Roman" pitchFamily="18" charset="0"/>
                <a:cs typeface="Times New Roman" pitchFamily="18" charset="0"/>
              </a:rPr>
              <a:t> начал экспериментировать, нестандартно используя одностороннее зеркало (</a:t>
            </a:r>
            <a:r>
              <a:rPr lang="en-US" b="1" dirty="0" smtClean="0">
                <a:latin typeface="Times New Roman" pitchFamily="18" charset="0"/>
                <a:cs typeface="Times New Roman" pitchFamily="18" charset="0"/>
              </a:rPr>
              <a:t>Anderson</a:t>
            </a:r>
            <a:r>
              <a:rPr lang="ru-RU" b="1" dirty="0" smtClean="0">
                <a:latin typeface="Times New Roman" pitchFamily="18" charset="0"/>
                <a:cs typeface="Times New Roman" pitchFamily="18" charset="0"/>
              </a:rPr>
              <a:t>, 1991), которое к тому времени получило широкое распространение среди представителей разных школ семейной терапии</a:t>
            </a:r>
            <a:endParaRPr lang="ru-RU" dirty="0">
              <a:latin typeface="Times New Roman" pitchFamily="18" charset="0"/>
              <a:cs typeface="Times New Roman" pitchFamily="18" charset="0"/>
            </a:endParaRPr>
          </a:p>
        </p:txBody>
      </p:sp>
    </p:spTree>
  </p:cSld>
  <p:clrMapOvr>
    <a:masterClrMapping/>
  </p:clrMapOvr>
  <p:transition>
    <p:diamon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500042"/>
            <a:ext cx="8256490" cy="6000792"/>
          </a:xfrm>
        </p:spPr>
        <p:txBody>
          <a:bodyPr>
            <a:normAutofit lnSpcReduction="10000"/>
          </a:bodyPr>
          <a:lstStyle/>
          <a:p>
            <a:r>
              <a:rPr lang="ru-RU" b="1" i="1" dirty="0" smtClean="0">
                <a:solidFill>
                  <a:srgbClr val="FFFF00"/>
                </a:solidFill>
                <a:latin typeface="Times New Roman" pitchFamily="18" charset="0"/>
                <a:cs typeface="Times New Roman" pitchFamily="18" charset="0"/>
              </a:rPr>
              <a:t>Резюме</a:t>
            </a:r>
            <a:endParaRPr lang="ru-RU" i="1" dirty="0" smtClean="0">
              <a:solidFill>
                <a:srgbClr val="FFFF00"/>
              </a:solidFill>
              <a:latin typeface="Times New Roman" pitchFamily="18" charset="0"/>
              <a:cs typeface="Times New Roman" pitchFamily="18" charset="0"/>
            </a:endParaRPr>
          </a:p>
          <a:p>
            <a:r>
              <a:rPr lang="ru-RU" b="1" dirty="0" smtClean="0">
                <a:latin typeface="Times New Roman" pitchFamily="18" charset="0"/>
                <a:cs typeface="Times New Roman" pitchFamily="18" charset="0"/>
              </a:rPr>
              <a:t>Разговорная семейная терапия скорее является философским подходом, чем теоретической моделью вмешательств. Ее основоположники и последователи, однако, оказали заметное влияние на постмодернистскую семейную психотерапию: их идеи получили дальнейшее развитие в многочисленных подходах, сторонники которых ратуют за эгалитарные отношения с клиентом, когда нет необходимости выступать в роли эксперта</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 </a:t>
            </a:r>
            <a:r>
              <a:rPr lang="ru-RU" b="1" dirty="0" smtClean="0">
                <a:solidFill>
                  <a:srgbClr val="FFFF00"/>
                </a:solidFill>
                <a:latin typeface="Times New Roman" pitchFamily="18" charset="0"/>
                <a:cs typeface="Times New Roman" pitchFamily="18" charset="0"/>
              </a:rPr>
              <a:t>Семейная психотерапия с элементами психологического просвещения</a:t>
            </a:r>
          </a:p>
          <a:p>
            <a:endParaRPr lang="ru-RU" i="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Подобно другим постмодернистским подходам, модель терапии с элементами психологического просвещения заметно отличается от традиционной семейной психотерапии, когда внимание, главным образом, сосредоточено на редукции симптома, что равносильно устранению проблемы</a:t>
            </a:r>
          </a:p>
          <a:p>
            <a:endParaRPr lang="ru-RU" dirty="0"/>
          </a:p>
        </p:txBody>
      </p:sp>
    </p:spTree>
  </p:cSld>
  <p:clrMapOvr>
    <a:masterClrMapping/>
  </p:clrMapOvr>
  <p:transition>
    <p:diamon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428604"/>
            <a:ext cx="7772400" cy="5929354"/>
          </a:xfrm>
        </p:spPr>
        <p:txBody>
          <a:bodyPr>
            <a:normAutofit fontScale="77500" lnSpcReduction="20000"/>
          </a:bodyPr>
          <a:lstStyle/>
          <a:p>
            <a:r>
              <a:rPr lang="ru-RU" b="1" i="1" dirty="0" smtClean="0">
                <a:solidFill>
                  <a:srgbClr val="FFFF00"/>
                </a:solidFill>
                <a:latin typeface="Times New Roman" pitchFamily="18" charset="0"/>
                <a:cs typeface="Times New Roman" pitchFamily="18" charset="0"/>
              </a:rPr>
              <a:t>Практика психотерапии</a:t>
            </a:r>
          </a:p>
          <a:p>
            <a:r>
              <a:rPr lang="ru-RU" b="1" i="1" dirty="0" smtClean="0">
                <a:solidFill>
                  <a:srgbClr val="FFFF00"/>
                </a:solidFill>
                <a:latin typeface="Times New Roman" pitchFamily="18" charset="0"/>
                <a:cs typeface="Times New Roman" pitchFamily="18" charset="0"/>
              </a:rPr>
              <a:t>Оценка семейного взаимодействия. </a:t>
            </a:r>
          </a:p>
          <a:p>
            <a:r>
              <a:rPr lang="ru-RU" dirty="0" smtClean="0">
                <a:solidFill>
                  <a:schemeClr val="bg1"/>
                </a:solidFill>
                <a:latin typeface="Times New Roman" pitchFamily="18" charset="0"/>
                <a:cs typeface="Times New Roman" pitchFamily="18" charset="0"/>
              </a:rPr>
              <a:t>Процесс оценивания при психологическом просвещении сильно отличается от такового при других подходах.</a:t>
            </a:r>
          </a:p>
          <a:p>
            <a:r>
              <a:rPr lang="ru-RU" dirty="0" smtClean="0">
                <a:solidFill>
                  <a:schemeClr val="bg1"/>
                </a:solidFill>
                <a:latin typeface="Times New Roman" pitchFamily="18" charset="0"/>
                <a:cs typeface="Times New Roman" pitchFamily="18" charset="0"/>
              </a:rPr>
              <a:t>Семейный терапевт должен иметь представление об общем стиле взаимодействия, структурных альянсах, специфических паттернах коммуникации, стратегиях </a:t>
            </a:r>
            <a:r>
              <a:rPr lang="ru-RU" dirty="0" err="1" smtClean="0">
                <a:solidFill>
                  <a:schemeClr val="bg1"/>
                </a:solidFill>
                <a:latin typeface="Times New Roman" pitchFamily="18" charset="0"/>
                <a:cs typeface="Times New Roman" pitchFamily="18" charset="0"/>
              </a:rPr>
              <a:t>совладания</a:t>
            </a:r>
            <a:r>
              <a:rPr lang="ru-RU" dirty="0" smtClean="0">
                <a:solidFill>
                  <a:schemeClr val="bg1"/>
                </a:solidFill>
                <a:latin typeface="Times New Roman" pitchFamily="18" charset="0"/>
                <a:cs typeface="Times New Roman" pitchFamily="18" charset="0"/>
              </a:rPr>
              <a:t>, а также родственниках и социальном окружении семьи как единого целого. Для этого следует составить краткую </a:t>
            </a:r>
            <a:r>
              <a:rPr lang="ru-RU" dirty="0" err="1" smtClean="0">
                <a:solidFill>
                  <a:schemeClr val="bg1"/>
                </a:solidFill>
                <a:latin typeface="Times New Roman" pitchFamily="18" charset="0"/>
                <a:cs typeface="Times New Roman" pitchFamily="18" charset="0"/>
              </a:rPr>
              <a:t>генограмму</a:t>
            </a:r>
            <a:r>
              <a:rPr lang="ru-RU" dirty="0" smtClean="0">
                <a:solidFill>
                  <a:schemeClr val="bg1"/>
                </a:solidFill>
                <a:latin typeface="Times New Roman" pitchFamily="18" charset="0"/>
                <a:cs typeface="Times New Roman" pitchFamily="18" charset="0"/>
              </a:rPr>
              <a:t>; расспросить членов семьи о том, кто и с кем предпочитает общаться; понаблюдать за ходом общения, выявить его слабые и сильные стороны (обращая особое внимание на ясность содержательной части сообщений, способность слушать, принятие замечаний и чувств друг друга); расспросить о контактах с друзьями, родственниками и представителями внешних социальных групп; выяснить источники радостей и разочарований; уточнить, какие за последнее время произошли перемены в составе семьи и важные жизненные события, в том числе позитивные </a:t>
            </a:r>
            <a:r>
              <a:rPr lang="ru-RU" dirty="0" smtClean="0">
                <a:latin typeface="Times New Roman" pitchFamily="18" charset="0"/>
                <a:cs typeface="Times New Roman" pitchFamily="18" charset="0"/>
              </a:rPr>
              <a:t>(р. 372-373).</a:t>
            </a:r>
          </a:p>
          <a:p>
            <a:r>
              <a:rPr lang="ru-RU" dirty="0" smtClean="0">
                <a:latin typeface="Times New Roman" pitchFamily="18" charset="0"/>
                <a:cs typeface="Times New Roman" pitchFamily="18" charset="0"/>
              </a:rPr>
              <a:t> </a:t>
            </a:r>
          </a:p>
          <a:p>
            <a:r>
              <a:rPr lang="ru-RU" b="1" dirty="0" smtClean="0">
                <a:solidFill>
                  <a:schemeClr val="bg1"/>
                </a:solidFill>
                <a:latin typeface="Times New Roman" pitchFamily="18" charset="0"/>
                <a:cs typeface="Times New Roman" pitchFamily="18" charset="0"/>
              </a:rPr>
              <a:t>Терапевт пытается оценить способы </a:t>
            </a:r>
            <a:r>
              <a:rPr lang="ru-RU" b="1" dirty="0" err="1" smtClean="0">
                <a:solidFill>
                  <a:schemeClr val="bg1"/>
                </a:solidFill>
                <a:latin typeface="Times New Roman" pitchFamily="18" charset="0"/>
                <a:cs typeface="Times New Roman" pitchFamily="18" charset="0"/>
              </a:rPr>
              <a:t>совладания</a:t>
            </a:r>
            <a:r>
              <a:rPr lang="ru-RU" b="1" dirty="0" smtClean="0">
                <a:solidFill>
                  <a:schemeClr val="bg1"/>
                </a:solidFill>
                <a:latin typeface="Times New Roman" pitchFamily="18" charset="0"/>
                <a:cs typeface="Times New Roman" pitchFamily="18" charset="0"/>
              </a:rPr>
              <a:t> членов семьи со стрессом, а также использование ими собственных возможностей получения поддержки. «Что вы предприняли для разрешения проблемы?», «Кто из окружающих интересуется вашими семейными проблемами?», «Кто мог бы помочь вам в разрешении проблемы?» – все эти вопросы помогают уточнить, что требуется членам семьи для </a:t>
            </a:r>
            <a:r>
              <a:rPr lang="ru-RU" b="1" dirty="0" err="1" smtClean="0">
                <a:solidFill>
                  <a:schemeClr val="bg1"/>
                </a:solidFill>
                <a:latin typeface="Times New Roman" pitchFamily="18" charset="0"/>
                <a:cs typeface="Times New Roman" pitchFamily="18" charset="0"/>
              </a:rPr>
              <a:t>совладания</a:t>
            </a:r>
            <a:r>
              <a:rPr lang="ru-RU" b="1" dirty="0" smtClean="0">
                <a:solidFill>
                  <a:schemeClr val="bg1"/>
                </a:solidFill>
                <a:latin typeface="Times New Roman" pitchFamily="18" charset="0"/>
                <a:cs typeface="Times New Roman" pitchFamily="18" charset="0"/>
              </a:rPr>
              <a:t> с проблемой. По результатам оценки формулируются цели и разрабатывается конкретная программа психологического просвещения.</a:t>
            </a:r>
          </a:p>
          <a:p>
            <a:endParaRPr lang="ru-RU" dirty="0"/>
          </a:p>
        </p:txBody>
      </p:sp>
    </p:spTree>
  </p:cSld>
  <p:clrMapOvr>
    <a:masterClrMapping/>
  </p:clrMapOvr>
  <p:transition>
    <p:diamon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28596" y="285728"/>
            <a:ext cx="8501122" cy="6072230"/>
          </a:xfrm>
        </p:spPr>
        <p:txBody>
          <a:bodyPr>
            <a:noAutofit/>
          </a:bodyPr>
          <a:lstStyle/>
          <a:p>
            <a:r>
              <a:rPr lang="ru-RU" sz="1400" i="1" dirty="0" smtClean="0">
                <a:solidFill>
                  <a:srgbClr val="FFFF00"/>
                </a:solidFill>
                <a:latin typeface="Times New Roman" pitchFamily="18" charset="0"/>
                <a:cs typeface="Times New Roman" pitchFamily="18" charset="0"/>
              </a:rPr>
              <a:t>Помощь в процессе знакомства участников</a:t>
            </a:r>
            <a:r>
              <a:rPr lang="ru-RU" sz="1400" i="1" dirty="0" smtClean="0">
                <a:latin typeface="Times New Roman" pitchFamily="18" charset="0"/>
                <a:cs typeface="Times New Roman" pitchFamily="18" charset="0"/>
              </a:rPr>
              <a:t>. </a:t>
            </a:r>
            <a:r>
              <a:rPr lang="ru-RU" sz="1400" dirty="0" smtClean="0">
                <a:solidFill>
                  <a:schemeClr val="bg1"/>
                </a:solidFill>
                <a:latin typeface="Times New Roman" pitchFamily="18" charset="0"/>
                <a:cs typeface="Times New Roman" pitchFamily="18" charset="0"/>
              </a:rPr>
              <a:t>Когда участники впервые собираются вместе, терапевт помогает им познакомиться, кратко излагает цели программы и план занятий.</a:t>
            </a:r>
          </a:p>
          <a:p>
            <a:r>
              <a:rPr lang="ru-RU" sz="1400" i="1" dirty="0" smtClean="0">
                <a:solidFill>
                  <a:schemeClr val="bg1"/>
                </a:solidFill>
                <a:latin typeface="Times New Roman" pitchFamily="18" charset="0"/>
                <a:cs typeface="Times New Roman" pitchFamily="18" charset="0"/>
              </a:rPr>
              <a:t>Структурирование группы. </a:t>
            </a:r>
            <a:r>
              <a:rPr lang="ru-RU" sz="1400" dirty="0" smtClean="0">
                <a:solidFill>
                  <a:schemeClr val="bg1"/>
                </a:solidFill>
                <a:latin typeface="Times New Roman" pitchFamily="18" charset="0"/>
                <a:cs typeface="Times New Roman" pitchFamily="18" charset="0"/>
              </a:rPr>
              <a:t>Ведущий начинает каждую сессию с описания ее задач и предполагаемых видов деятельности, а также отвечает на вопросы, которые возникли у участников после предыдущей сессии. Кроме того, детей информируют о нормах поведения в группе, причем правила поведения вывешиваются на всеобщее обозрение.</a:t>
            </a:r>
          </a:p>
          <a:p>
            <a:r>
              <a:rPr lang="ru-RU" sz="1400" i="1" dirty="0" smtClean="0">
                <a:solidFill>
                  <a:srgbClr val="FFFF00"/>
                </a:solidFill>
                <a:latin typeface="Times New Roman" pitchFamily="18" charset="0"/>
                <a:cs typeface="Times New Roman" pitchFamily="18" charset="0"/>
              </a:rPr>
              <a:t>Выслушивание участников группы</a:t>
            </a:r>
            <a:r>
              <a:rPr lang="ru-RU" sz="1400" i="1" dirty="0" smtClean="0">
                <a:latin typeface="Times New Roman" pitchFamily="18" charset="0"/>
                <a:cs typeface="Times New Roman" pitchFamily="18" charset="0"/>
              </a:rPr>
              <a:t>. </a:t>
            </a:r>
            <a:r>
              <a:rPr lang="ru-RU" sz="1400" dirty="0" smtClean="0">
                <a:solidFill>
                  <a:schemeClr val="bg1"/>
                </a:solidFill>
                <a:latin typeface="Times New Roman" pitchFamily="18" charset="0"/>
                <a:cs typeface="Times New Roman" pitchFamily="18" charset="0"/>
              </a:rPr>
              <a:t>Для успешной работы группы необходимо, чтобы ведущий внимательно выслушивал отдельных участников и вникал в суть сказанного ими. Этого можно достичь путем «</a:t>
            </a:r>
            <a:r>
              <a:rPr lang="ru-RU" sz="1400" dirty="0" err="1" smtClean="0">
                <a:solidFill>
                  <a:schemeClr val="bg1"/>
                </a:solidFill>
                <a:latin typeface="Times New Roman" pitchFamily="18" charset="0"/>
                <a:cs typeface="Times New Roman" pitchFamily="18" charset="0"/>
              </a:rPr>
              <a:t>отзеркаливания</a:t>
            </a:r>
            <a:r>
              <a:rPr lang="ru-RU" sz="1400" dirty="0" smtClean="0">
                <a:solidFill>
                  <a:schemeClr val="bg1"/>
                </a:solidFill>
                <a:latin typeface="Times New Roman" pitchFamily="18" charset="0"/>
                <a:cs typeface="Times New Roman" pitchFamily="18" charset="0"/>
              </a:rPr>
              <a:t>» сказанного или указания на сходство мнений разных участников</a:t>
            </a:r>
            <a:r>
              <a:rPr lang="ru-RU" sz="1400" dirty="0" smtClean="0">
                <a:latin typeface="Times New Roman" pitchFamily="18" charset="0"/>
                <a:cs typeface="Times New Roman" pitchFamily="18" charset="0"/>
              </a:rPr>
              <a:t>.</a:t>
            </a:r>
          </a:p>
          <a:p>
            <a:r>
              <a:rPr lang="ru-RU" sz="1400" i="1" dirty="0" smtClean="0">
                <a:solidFill>
                  <a:srgbClr val="FFFF00"/>
                </a:solidFill>
                <a:latin typeface="Times New Roman" pitchFamily="18" charset="0"/>
                <a:cs typeface="Times New Roman" pitchFamily="18" charset="0"/>
              </a:rPr>
              <a:t>Поощрение активного участия в работе группы</a:t>
            </a:r>
            <a:r>
              <a:rPr lang="ru-RU" sz="1400" i="1" dirty="0" smtClean="0">
                <a:latin typeface="Times New Roman" pitchFamily="18" charset="0"/>
                <a:cs typeface="Times New Roman" pitchFamily="18" charset="0"/>
              </a:rPr>
              <a:t>. </a:t>
            </a:r>
            <a:r>
              <a:rPr lang="ru-RU" sz="1400" dirty="0" smtClean="0">
                <a:solidFill>
                  <a:schemeClr val="bg1"/>
                </a:solidFill>
                <a:latin typeface="Times New Roman" pitchFamily="18" charset="0"/>
                <a:cs typeface="Times New Roman" pitchFamily="18" charset="0"/>
              </a:rPr>
              <a:t>Для успешного функционирования группы ее члены должны свободно выражать свою точку зрения, не опасаясь быть неправильно понятыми или осужденными за свои слова. Ведущий может помочь участникам чувствовать себя более комфортно, поощряя их активность. Особенно важно как можно чаще поощрять тех членов группы, которые почему-либо уклоняются от разговора. Предполагается, что поддержка со стороны ведущего может помочь им высказываться чаще</a:t>
            </a:r>
            <a:r>
              <a:rPr lang="ru-RU" sz="1400" dirty="0" smtClean="0">
                <a:latin typeface="Times New Roman" pitchFamily="18" charset="0"/>
                <a:cs typeface="Times New Roman" pitchFamily="18" charset="0"/>
              </a:rPr>
              <a:t>.</a:t>
            </a:r>
          </a:p>
          <a:p>
            <a:r>
              <a:rPr lang="ru-RU" sz="1400" i="1" dirty="0" smtClean="0">
                <a:solidFill>
                  <a:srgbClr val="FFFF00"/>
                </a:solidFill>
                <a:latin typeface="Times New Roman" pitchFamily="18" charset="0"/>
                <a:cs typeface="Times New Roman" pitchFamily="18" charset="0"/>
              </a:rPr>
              <a:t>Поощрение взаимной поддержки участников</a:t>
            </a:r>
            <a:r>
              <a:rPr lang="ru-RU" sz="1400" i="1" dirty="0" smtClean="0">
                <a:latin typeface="Times New Roman" pitchFamily="18" charset="0"/>
                <a:cs typeface="Times New Roman" pitchFamily="18" charset="0"/>
              </a:rPr>
              <a:t>. </a:t>
            </a:r>
            <a:r>
              <a:rPr lang="ru-RU" sz="1400" dirty="0" smtClean="0">
                <a:solidFill>
                  <a:schemeClr val="bg1"/>
                </a:solidFill>
                <a:latin typeface="Times New Roman" pitchFamily="18" charset="0"/>
                <a:cs typeface="Times New Roman" pitchFamily="18" charset="0"/>
              </a:rPr>
              <a:t>Группа будет функционировать особенно эффективно при условии, что ее члены вместе работают над достижением своих собственных и групповых целей. Это удается при условии, что участники не ощущают скованности и стремятся помогать друг другу, то есть оказывают поддержку, дают советы, подкрепляют то или иное поведение. В задачи ведущего входит всемерное поощрение взаимной помощи участников. Помимо того, что каждый из членов группы в таком случае получает моральную поддержку, он еще и знакомится со множеством возможных вариантов решения проблемы.</a:t>
            </a:r>
          </a:p>
          <a:p>
            <a:endParaRPr lang="ru-RU" sz="1400" dirty="0">
              <a:latin typeface="Times New Roman" pitchFamily="18" charset="0"/>
              <a:cs typeface="Times New Roman" pitchFamily="18" charset="0"/>
            </a:endParaRPr>
          </a:p>
        </p:txBody>
      </p:sp>
    </p:spTree>
  </p:cSld>
  <p:clrMapOvr>
    <a:masterClrMapping/>
  </p:clrMapOvr>
  <p:transition>
    <p:diamon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71472" y="500042"/>
            <a:ext cx="7772400" cy="5715040"/>
          </a:xfrm>
        </p:spPr>
        <p:txBody>
          <a:bodyPr>
            <a:normAutofit fontScale="70000" lnSpcReduction="20000"/>
          </a:bodyPr>
          <a:lstStyle/>
          <a:p>
            <a:r>
              <a:rPr lang="ru-RU" sz="2500" i="1" dirty="0" smtClean="0">
                <a:solidFill>
                  <a:srgbClr val="FFFF00"/>
                </a:solidFill>
                <a:latin typeface="Times New Roman" pitchFamily="18" charset="0"/>
                <a:cs typeface="Times New Roman" pitchFamily="18" charset="0"/>
              </a:rPr>
              <a:t>Индукция желаемого поведения</a:t>
            </a:r>
            <a:r>
              <a:rPr lang="ru-RU" sz="2500" i="1" dirty="0" smtClean="0">
                <a:latin typeface="Times New Roman" pitchFamily="18" charset="0"/>
                <a:cs typeface="Times New Roman" pitchFamily="18" charset="0"/>
              </a:rPr>
              <a:t>. </a:t>
            </a:r>
            <a:r>
              <a:rPr lang="ru-RU" sz="2500" dirty="0" smtClean="0">
                <a:solidFill>
                  <a:schemeClr val="bg1"/>
                </a:solidFill>
                <a:latin typeface="Times New Roman" pitchFamily="18" charset="0"/>
                <a:cs typeface="Times New Roman" pitchFamily="18" charset="0"/>
              </a:rPr>
              <a:t>Участники группы часто говорят о своих чувствах и переживаниях слишком общо. Чтобы вникнуть в суть проблем каждого члена семьи, ведущему необходимо внимательно слушать говорящего, время от времени уточняя смысл сказанного. Благодаря вопросам, помогающим точно определить суть проблемы, ведущий индуцирует желаемое вербальное поведение. Этот прием предполагает внимательное выслушивание не всегда четких высказываний участников о проблемных ситуациях. Если тот или иной член группы говорит не конкретно, ведущий предлагает ему уточнить, о чем именно идет речь. Индуцируя желаемое поведение, ведущий приучает участников более четко мыслить, а значит, и лучше понимать стоящую перед ними проблему</a:t>
            </a:r>
            <a:r>
              <a:rPr lang="ru-RU" sz="2500" dirty="0" smtClean="0">
                <a:latin typeface="Times New Roman" pitchFamily="18" charset="0"/>
                <a:cs typeface="Times New Roman" pitchFamily="18" charset="0"/>
              </a:rPr>
              <a:t>.</a:t>
            </a:r>
          </a:p>
          <a:p>
            <a:r>
              <a:rPr lang="ru-RU" sz="2500" i="1" dirty="0" smtClean="0">
                <a:solidFill>
                  <a:srgbClr val="FFFF00"/>
                </a:solidFill>
                <a:latin typeface="Times New Roman" pitchFamily="18" charset="0"/>
                <a:cs typeface="Times New Roman" pitchFamily="18" charset="0"/>
              </a:rPr>
              <a:t>Реагирование на нежелательное поведение участника</a:t>
            </a:r>
            <a:r>
              <a:rPr lang="ru-RU" sz="2500" i="1" dirty="0" smtClean="0">
                <a:latin typeface="Times New Roman" pitchFamily="18" charset="0"/>
                <a:cs typeface="Times New Roman" pitchFamily="18" charset="0"/>
              </a:rPr>
              <a:t>. </a:t>
            </a:r>
            <a:r>
              <a:rPr lang="ru-RU" sz="2500" dirty="0" smtClean="0">
                <a:solidFill>
                  <a:schemeClr val="bg1"/>
                </a:solidFill>
                <a:latin typeface="Times New Roman" pitchFamily="18" charset="0"/>
                <a:cs typeface="Times New Roman" pitchFamily="18" charset="0"/>
              </a:rPr>
              <a:t>Иногда поведение некоторых членов группы мешает достижению целей терапии, нарушает коммуникацию между отдельными участниками. Чаще всего проблемы с поведением возникают у детей, или же нерациональное решение проблемы предлагают сами родители.</a:t>
            </a:r>
          </a:p>
          <a:p>
            <a:r>
              <a:rPr lang="ru-RU" sz="2500" dirty="0" smtClean="0">
                <a:solidFill>
                  <a:schemeClr val="bg1"/>
                </a:solidFill>
                <a:latin typeface="Times New Roman" pitchFamily="18" charset="0"/>
                <a:cs typeface="Times New Roman" pitchFamily="18" charset="0"/>
              </a:rPr>
              <a:t> Терапевты, занимающиеся психологическим просвещением, могут отреагировать на нежелательное поведением следующим образом: 1) выслушивая нежелательные высказывания участников группы (такие как демонстрация отсутствия интереса к дискуссии или неконструктивные предложения), 2) наблюдая за невербальным поведением, мешающим групповому взаимодействию (таким как отодвигание своего стула в сторону от других участников), или 3) предпочитая игнорировать подобное поведение в интересах самого индивида и группы в целом и переориентируя группу на обсуждение более продуктивных тем.</a:t>
            </a:r>
          </a:p>
          <a:p>
            <a:endParaRPr lang="ru-RU" dirty="0">
              <a:solidFill>
                <a:schemeClr val="bg1"/>
              </a:solidFill>
            </a:endParaRPr>
          </a:p>
        </p:txBody>
      </p:sp>
    </p:spTree>
  </p:cSld>
  <p:clrMapOvr>
    <a:masterClrMapping/>
  </p:clrMapOvr>
  <p:transition>
    <p:diamon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357166"/>
            <a:ext cx="7772400" cy="6143668"/>
          </a:xfrm>
        </p:spPr>
        <p:txBody>
          <a:bodyPr>
            <a:normAutofit fontScale="85000" lnSpcReduction="20000"/>
          </a:bodyPr>
          <a:lstStyle/>
          <a:p>
            <a:r>
              <a:rPr lang="ru-RU" sz="2400" i="1" dirty="0" smtClean="0">
                <a:solidFill>
                  <a:srgbClr val="FFFF00"/>
                </a:solidFill>
                <a:latin typeface="Times New Roman" pitchFamily="18" charset="0"/>
                <a:cs typeface="Times New Roman" pitchFamily="18" charset="0"/>
              </a:rPr>
              <a:t>Переориентация внимания на участников группы</a:t>
            </a:r>
            <a:r>
              <a:rPr lang="ru-RU" sz="2400" i="1" dirty="0" smtClean="0">
                <a:latin typeface="Times New Roman" pitchFamily="18" charset="0"/>
                <a:cs typeface="Times New Roman" pitchFamily="18" charset="0"/>
              </a:rPr>
              <a:t>. </a:t>
            </a:r>
            <a:r>
              <a:rPr lang="ru-RU" sz="2400" dirty="0" smtClean="0">
                <a:solidFill>
                  <a:schemeClr val="bg1"/>
                </a:solidFill>
                <a:latin typeface="Times New Roman" pitchFamily="18" charset="0"/>
                <a:cs typeface="Times New Roman" pitchFamily="18" charset="0"/>
              </a:rPr>
              <a:t>Во время групповой дискуссии ведущий может счесть целесообразным вновь вернуться к идеям, высказанным ранее тем или иным участником. Когда ведущий ссылается на прошлые высказывания, увязывая их с текущей дискуссией, он привлекает внимание к авторам этих высказываний, а также делает текущую дискуссию более осмысленной и объединяющей. Для того чтобы привлечь внимание к высказываниям того или иного участника, ведущий должен внимательно следить за разговором, запоминая его темы, высказанные претензии, предложенные решения, и сопоставлять все это с услышанным во время предыдущей дискуссии. Подхватывая идеи отдельных участников, ведущий привлекает их к более активному участию в текущем разговоре, а также демонстрирует общность их переживаний.</a:t>
            </a:r>
          </a:p>
          <a:p>
            <a:r>
              <a:rPr lang="ru-RU" sz="2400" i="1" dirty="0" smtClean="0">
                <a:solidFill>
                  <a:srgbClr val="FFFF00"/>
                </a:solidFill>
                <a:latin typeface="Times New Roman" pitchFamily="18" charset="0"/>
                <a:cs typeface="Times New Roman" pitchFamily="18" charset="0"/>
              </a:rPr>
              <a:t>Переадресовка высказываний другим участникам</a:t>
            </a:r>
            <a:r>
              <a:rPr lang="ru-RU" sz="2400" i="1" dirty="0" smtClean="0">
                <a:latin typeface="Times New Roman" pitchFamily="18" charset="0"/>
                <a:cs typeface="Times New Roman" pitchFamily="18" charset="0"/>
              </a:rPr>
              <a:t>. </a:t>
            </a:r>
            <a:r>
              <a:rPr lang="ru-RU" sz="2400" dirty="0" smtClean="0">
                <a:solidFill>
                  <a:schemeClr val="bg1"/>
                </a:solidFill>
                <a:latin typeface="Times New Roman" pitchFamily="18" charset="0"/>
                <a:cs typeface="Times New Roman" pitchFamily="18" charset="0"/>
              </a:rPr>
              <a:t>По ходу групповой дискуссии ведущий время от времени решает предоставить слово другому члену группы. Используя этот прием, ведущий адресует высказывания новому участнику разговора. Для этого необходимо внимательно следить за тем, не желает ли кто-нибудь вступить в разговор. Иногда у члена группы есть что сказать, но нет такой возможности, или же его мнение может оказаться полезным для других.</a:t>
            </a:r>
          </a:p>
          <a:p>
            <a:endParaRPr lang="ru-RU" dirty="0"/>
          </a:p>
        </p:txBody>
      </p:sp>
    </p:spTree>
  </p:cSld>
  <p:clrMapOvr>
    <a:masterClrMapping/>
  </p:clrMapOvr>
  <p:transition>
    <p:diamon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500042"/>
            <a:ext cx="7772400" cy="5643602"/>
          </a:xfrm>
        </p:spPr>
        <p:txBody>
          <a:bodyPr>
            <a:normAutofit/>
          </a:bodyPr>
          <a:lstStyle/>
          <a:p>
            <a:pPr algn="ctr"/>
            <a:r>
              <a:rPr lang="ru-RU" b="1" dirty="0" smtClean="0">
                <a:solidFill>
                  <a:srgbClr val="FFFF00"/>
                </a:solidFill>
                <a:latin typeface="Times New Roman" pitchFamily="18" charset="0"/>
                <a:cs typeface="Times New Roman" pitchFamily="18" charset="0"/>
              </a:rPr>
              <a:t>Эффективность постмодернистских подходов к семейной психотерапии</a:t>
            </a:r>
          </a:p>
          <a:p>
            <a:r>
              <a:rPr lang="ru-RU" dirty="0" smtClean="0">
                <a:solidFill>
                  <a:schemeClr val="bg1"/>
                </a:solidFill>
                <a:latin typeface="Times New Roman" pitchFamily="18" charset="0"/>
                <a:cs typeface="Times New Roman" pitchFamily="18" charset="0"/>
              </a:rPr>
              <a:t>По-видимому, социальные конструктивисты склонны делать акцент на </a:t>
            </a:r>
            <a:r>
              <a:rPr lang="ru-RU" dirty="0" err="1" smtClean="0">
                <a:solidFill>
                  <a:schemeClr val="bg1"/>
                </a:solidFill>
                <a:latin typeface="Times New Roman" pitchFamily="18" charset="0"/>
                <a:cs typeface="Times New Roman" pitchFamily="18" charset="0"/>
              </a:rPr>
              <a:t>нарративных</a:t>
            </a:r>
            <a:r>
              <a:rPr lang="ru-RU" dirty="0" smtClean="0">
                <a:solidFill>
                  <a:schemeClr val="bg1"/>
                </a:solidFill>
                <a:latin typeface="Times New Roman" pitchFamily="18" charset="0"/>
                <a:cs typeface="Times New Roman" pitchFamily="18" charset="0"/>
              </a:rPr>
              <a:t>, качественных, аспектах исследования (собственно рассказах) в ущерб количественным подходам, которые так или иначе связаны с неполнотой информации (</a:t>
            </a:r>
            <a:r>
              <a:rPr lang="en-US" dirty="0" smtClean="0">
                <a:solidFill>
                  <a:schemeClr val="bg1"/>
                </a:solidFill>
                <a:latin typeface="Times New Roman" pitchFamily="18" charset="0"/>
                <a:cs typeface="Times New Roman" pitchFamily="18" charset="0"/>
              </a:rPr>
              <a:t>Moon</a:t>
            </a:r>
            <a:r>
              <a:rPr lang="ru-RU"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Dillon</a:t>
            </a:r>
            <a:r>
              <a:rPr lang="ru-RU" dirty="0" smtClean="0">
                <a:solidFill>
                  <a:schemeClr val="bg1"/>
                </a:solidFill>
                <a:latin typeface="Times New Roman" pitchFamily="18" charset="0"/>
                <a:cs typeface="Times New Roman" pitchFamily="18" charset="0"/>
              </a:rPr>
              <a:t> &amp; </a:t>
            </a:r>
            <a:r>
              <a:rPr lang="en-US" dirty="0" err="1" smtClean="0">
                <a:solidFill>
                  <a:schemeClr val="bg1"/>
                </a:solidFill>
                <a:latin typeface="Times New Roman" pitchFamily="18" charset="0"/>
                <a:cs typeface="Times New Roman" pitchFamily="18" charset="0"/>
              </a:rPr>
              <a:t>Sprenkle</a:t>
            </a:r>
            <a:r>
              <a:rPr lang="ru-RU" dirty="0" smtClean="0">
                <a:solidFill>
                  <a:schemeClr val="bg1"/>
                </a:solidFill>
                <a:latin typeface="Times New Roman" pitchFamily="18" charset="0"/>
                <a:cs typeface="Times New Roman" pitchFamily="18" charset="0"/>
              </a:rPr>
              <a:t>, 1990). </a:t>
            </a:r>
            <a:r>
              <a:rPr lang="ru-RU" dirty="0" err="1" smtClean="0">
                <a:solidFill>
                  <a:schemeClr val="bg1"/>
                </a:solidFill>
                <a:latin typeface="Times New Roman" pitchFamily="18" charset="0"/>
                <a:cs typeface="Times New Roman" pitchFamily="18" charset="0"/>
              </a:rPr>
              <a:t>Нарративная</a:t>
            </a:r>
            <a:r>
              <a:rPr lang="ru-RU" dirty="0" smtClean="0">
                <a:solidFill>
                  <a:schemeClr val="bg1"/>
                </a:solidFill>
                <a:latin typeface="Times New Roman" pitchFamily="18" charset="0"/>
                <a:cs typeface="Times New Roman" pitchFamily="18" charset="0"/>
              </a:rPr>
              <a:t> терапия, которую проводят сотрудники Майкла Уайта, пытаясь перестроить его рассказ (а значит и представления) о себе, помогает создать новый </a:t>
            </a:r>
            <a:r>
              <a:rPr lang="ru-RU" dirty="0" err="1" smtClean="0">
                <a:solidFill>
                  <a:schemeClr val="bg1"/>
                </a:solidFill>
                <a:latin typeface="Times New Roman" pitchFamily="18" charset="0"/>
                <a:cs typeface="Times New Roman" pitchFamily="18" charset="0"/>
              </a:rPr>
              <a:t>нарратив</a:t>
            </a:r>
            <a:r>
              <a:rPr lang="ru-RU"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narrative</a:t>
            </a:r>
            <a:r>
              <a:rPr lang="ru-RU" dirty="0" smtClean="0">
                <a:solidFill>
                  <a:schemeClr val="bg1"/>
                </a:solidFill>
                <a:latin typeface="Times New Roman" pitchFamily="18" charset="0"/>
                <a:cs typeface="Times New Roman" pitchFamily="18" charset="0"/>
              </a:rPr>
              <a:t>), более конструктивный по сравнению с исходным проблемным (</a:t>
            </a:r>
            <a:r>
              <a:rPr lang="en-US" dirty="0" err="1" smtClean="0">
                <a:solidFill>
                  <a:schemeClr val="bg1"/>
                </a:solidFill>
                <a:latin typeface="Times New Roman" pitchFamily="18" charset="0"/>
                <a:cs typeface="Times New Roman" pitchFamily="18" charset="0"/>
              </a:rPr>
              <a:t>Epston</a:t>
            </a:r>
            <a:r>
              <a:rPr lang="ru-RU" dirty="0" smtClean="0">
                <a:solidFill>
                  <a:schemeClr val="bg1"/>
                </a:solidFill>
                <a:latin typeface="Times New Roman" pitchFamily="18" charset="0"/>
                <a:cs typeface="Times New Roman" pitchFamily="18" charset="0"/>
              </a:rPr>
              <a:t> &amp; </a:t>
            </a:r>
            <a:r>
              <a:rPr lang="en-US" dirty="0" smtClean="0">
                <a:solidFill>
                  <a:schemeClr val="bg1"/>
                </a:solidFill>
                <a:latin typeface="Times New Roman" pitchFamily="18" charset="0"/>
                <a:cs typeface="Times New Roman" pitchFamily="18" charset="0"/>
              </a:rPr>
              <a:t>White</a:t>
            </a:r>
            <a:r>
              <a:rPr lang="ru-RU" dirty="0" smtClean="0">
                <a:solidFill>
                  <a:schemeClr val="bg1"/>
                </a:solidFill>
                <a:latin typeface="Times New Roman" pitchFamily="18" charset="0"/>
                <a:cs typeface="Times New Roman" pitchFamily="18" charset="0"/>
              </a:rPr>
              <a:t>, 1992). Применение традиционных методов терапии могло бы помочь оценить и уточнить механизм действия </a:t>
            </a:r>
            <a:r>
              <a:rPr lang="ru-RU" dirty="0" err="1" smtClean="0">
                <a:solidFill>
                  <a:schemeClr val="bg1"/>
                </a:solidFill>
                <a:latin typeface="Times New Roman" pitchFamily="18" charset="0"/>
                <a:cs typeface="Times New Roman" pitchFamily="18" charset="0"/>
              </a:rPr>
              <a:t>нарративных</a:t>
            </a:r>
            <a:r>
              <a:rPr lang="ru-RU" dirty="0" smtClean="0">
                <a:solidFill>
                  <a:schemeClr val="bg1"/>
                </a:solidFill>
                <a:latin typeface="Times New Roman" pitchFamily="18" charset="0"/>
                <a:cs typeface="Times New Roman" pitchFamily="18" charset="0"/>
              </a:rPr>
              <a:t> подходов.</a:t>
            </a:r>
          </a:p>
          <a:p>
            <a:pPr algn="ctr"/>
            <a:r>
              <a:rPr lang="ru-RU" dirty="0" smtClean="0">
                <a:solidFill>
                  <a:schemeClr val="bg1"/>
                </a:solidFill>
                <a:latin typeface="Times New Roman" pitchFamily="18" charset="0"/>
                <a:cs typeface="Times New Roman" pitchFamily="18" charset="0"/>
              </a:rPr>
              <a:t>Спасибо  за внимание! </a:t>
            </a:r>
          </a:p>
          <a:p>
            <a:r>
              <a:rPr lang="ru-RU" b="1" dirty="0" smtClean="0">
                <a:solidFill>
                  <a:schemeClr val="bg1"/>
                </a:solidFill>
                <a:latin typeface="Times New Roman" pitchFamily="18" charset="0"/>
                <a:cs typeface="Times New Roman" pitchFamily="18" charset="0"/>
              </a:rPr>
              <a:t> </a:t>
            </a:r>
            <a:endParaRPr lang="ru-RU" dirty="0" smtClean="0">
              <a:solidFill>
                <a:schemeClr val="bg1"/>
              </a:solidFill>
              <a:latin typeface="Times New Roman" pitchFamily="18" charset="0"/>
              <a:cs typeface="Times New Roman" pitchFamily="18" charset="0"/>
            </a:endParaRPr>
          </a:p>
          <a:p>
            <a:endParaRPr lang="ru-RU" dirty="0"/>
          </a:p>
        </p:txBody>
      </p:sp>
    </p:spTree>
  </p:cSld>
  <p:clrMapOvr>
    <a:masterClrMapping/>
  </p:clrMapOvr>
  <p:transition>
    <p:diamon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142976" y="1071546"/>
          <a:ext cx="7500992" cy="5499442"/>
        </p:xfrm>
        <a:graphic>
          <a:graphicData uri="http://schemas.openxmlformats.org/drawingml/2006/table">
            <a:tbl>
              <a:tblPr firstRow="1" bandRow="1">
                <a:tableStyleId>{5C22544A-7EE6-4342-B048-85BDC9FD1C3A}</a:tableStyleId>
              </a:tblPr>
              <a:tblGrid>
                <a:gridCol w="1875248"/>
                <a:gridCol w="1875248"/>
                <a:gridCol w="1875248"/>
                <a:gridCol w="1875248"/>
              </a:tblGrid>
              <a:tr h="730528">
                <a:tc>
                  <a:txBody>
                    <a:bodyPr/>
                    <a:lstStyle/>
                    <a:p>
                      <a:r>
                        <a:rPr lang="ru-RU" dirty="0" smtClean="0"/>
                        <a:t>Автор</a:t>
                      </a:r>
                      <a:endParaRPr lang="ru-RU" dirty="0"/>
                    </a:p>
                  </a:txBody>
                  <a:tcPr/>
                </a:tc>
                <a:tc>
                  <a:txBody>
                    <a:bodyPr/>
                    <a:lstStyle/>
                    <a:p>
                      <a:r>
                        <a:rPr lang="ru-RU" dirty="0" smtClean="0"/>
                        <a:t>Происхождение</a:t>
                      </a:r>
                      <a:endParaRPr lang="ru-RU" dirty="0"/>
                    </a:p>
                  </a:txBody>
                  <a:tcPr/>
                </a:tc>
                <a:tc>
                  <a:txBody>
                    <a:bodyPr/>
                    <a:lstStyle/>
                    <a:p>
                      <a:r>
                        <a:rPr lang="ru-RU" dirty="0" smtClean="0"/>
                        <a:t>Определение системы</a:t>
                      </a:r>
                      <a:endParaRPr lang="ru-RU" dirty="0"/>
                    </a:p>
                  </a:txBody>
                  <a:tcPr/>
                </a:tc>
                <a:tc>
                  <a:txBody>
                    <a:bodyPr/>
                    <a:lstStyle/>
                    <a:p>
                      <a:r>
                        <a:rPr lang="ru-RU" dirty="0" smtClean="0"/>
                        <a:t>Основные методы</a:t>
                      </a:r>
                      <a:endParaRPr lang="ru-RU" dirty="0"/>
                    </a:p>
                  </a:txBody>
                  <a:tcPr/>
                </a:tc>
              </a:tr>
              <a:tr h="423243">
                <a:tc gridSpan="4">
                  <a:txBody>
                    <a:bodyPr/>
                    <a:lstStyle/>
                    <a:p>
                      <a:r>
                        <a:rPr lang="ru-RU" dirty="0" smtClean="0"/>
                        <a:t>                              1. Классические</a:t>
                      </a:r>
                      <a:r>
                        <a:rPr lang="ru-RU" baseline="0" dirty="0" smtClean="0"/>
                        <a:t> модели</a:t>
                      </a:r>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1502064">
                <a:tc>
                  <a:txBody>
                    <a:bodyPr/>
                    <a:lstStyle/>
                    <a:p>
                      <a:r>
                        <a:rPr lang="ru-RU" sz="1800" dirty="0" smtClean="0">
                          <a:latin typeface="Times New Roman" pitchFamily="18" charset="0"/>
                          <a:cs typeface="Times New Roman" pitchFamily="18" charset="0"/>
                        </a:rPr>
                        <a:t>Структурная семейная терапия</a:t>
                      </a:r>
                    </a:p>
                    <a:p>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С.Минухин</a:t>
                      </a:r>
                      <a:r>
                        <a:rPr lang="ru-RU" sz="1800" dirty="0" smtClean="0">
                          <a:latin typeface="Times New Roman" pitchFamily="18" charset="0"/>
                          <a:cs typeface="Times New Roman" pitchFamily="18" charset="0"/>
                        </a:rPr>
                        <a:t>, 1977)</a:t>
                      </a:r>
                      <a:endParaRPr lang="ru-RU" sz="1800" dirty="0">
                        <a:latin typeface="Times New Roman" pitchFamily="18" charset="0"/>
                        <a:cs typeface="Times New Roman" pitchFamily="18" charset="0"/>
                      </a:endParaRPr>
                    </a:p>
                  </a:txBody>
                  <a:tcPr/>
                </a:tc>
                <a:tc>
                  <a:txBody>
                    <a:bodyPr/>
                    <a:lstStyle/>
                    <a:p>
                      <a:r>
                        <a:rPr lang="ru-RU" sz="1800" dirty="0" smtClean="0">
                          <a:latin typeface="Times New Roman" pitchFamily="18" charset="0"/>
                          <a:cs typeface="Times New Roman" pitchFamily="18" charset="0"/>
                        </a:rPr>
                        <a:t>Структурализм</a:t>
                      </a:r>
                      <a:endParaRPr lang="ru-RU" sz="1800" dirty="0">
                        <a:latin typeface="Times New Roman" pitchFamily="18" charset="0"/>
                        <a:cs typeface="Times New Roman" pitchFamily="18" charset="0"/>
                      </a:endParaRPr>
                    </a:p>
                  </a:txBody>
                  <a:tcPr/>
                </a:tc>
                <a:tc>
                  <a:txBody>
                    <a:bodyPr/>
                    <a:lstStyle/>
                    <a:p>
                      <a:r>
                        <a:rPr lang="ru-RU" sz="1800" dirty="0" smtClean="0">
                          <a:latin typeface="Times New Roman" pitchFamily="18" charset="0"/>
                          <a:cs typeface="Times New Roman" pitchFamily="18" charset="0"/>
                        </a:rPr>
                        <a:t>Структура,</a:t>
                      </a:r>
                    </a:p>
                    <a:p>
                      <a:r>
                        <a:rPr lang="ru-RU" sz="1800" dirty="0" smtClean="0">
                          <a:latin typeface="Times New Roman" pitchFamily="18" charset="0"/>
                          <a:cs typeface="Times New Roman" pitchFamily="18" charset="0"/>
                        </a:rPr>
                        <a:t>границы,</a:t>
                      </a:r>
                    </a:p>
                    <a:p>
                      <a:r>
                        <a:rPr lang="ru-RU" sz="1800" dirty="0" smtClean="0">
                          <a:latin typeface="Times New Roman" pitchFamily="18" charset="0"/>
                          <a:cs typeface="Times New Roman" pitchFamily="18" charset="0"/>
                        </a:rPr>
                        <a:t>иерархии</a:t>
                      </a:r>
                      <a:endParaRPr lang="ru-RU" sz="1800" dirty="0">
                        <a:latin typeface="Times New Roman" pitchFamily="18" charset="0"/>
                        <a:cs typeface="Times New Roman" pitchFamily="18" charset="0"/>
                      </a:endParaRPr>
                    </a:p>
                  </a:txBody>
                  <a:tcPr/>
                </a:tc>
                <a:tc>
                  <a:txBody>
                    <a:bodyPr/>
                    <a:lstStyle/>
                    <a:p>
                      <a:r>
                        <a:rPr lang="ru-RU" sz="1800" dirty="0" smtClean="0">
                          <a:latin typeface="Times New Roman" pitchFamily="18" charset="0"/>
                          <a:cs typeface="Times New Roman" pitchFamily="18" charset="0"/>
                        </a:rPr>
                        <a:t>Испытание границ. Стабилизация</a:t>
                      </a:r>
                      <a:r>
                        <a:rPr lang="ru-RU" sz="1800" baseline="0" dirty="0" smtClean="0">
                          <a:latin typeface="Times New Roman" pitchFamily="18" charset="0"/>
                          <a:cs typeface="Times New Roman" pitchFamily="18" charset="0"/>
                        </a:rPr>
                        <a:t> систем</a:t>
                      </a:r>
                      <a:endParaRPr lang="ru-RU" sz="1800" dirty="0">
                        <a:latin typeface="Times New Roman" pitchFamily="18" charset="0"/>
                        <a:cs typeface="Times New Roman" pitchFamily="18" charset="0"/>
                      </a:endParaRPr>
                    </a:p>
                  </a:txBody>
                  <a:tcPr/>
                </a:tc>
              </a:tr>
              <a:tr h="2843607">
                <a:tc>
                  <a:txBody>
                    <a:bodyPr/>
                    <a:lstStyle/>
                    <a:p>
                      <a:r>
                        <a:rPr lang="ru-RU" sz="1800" dirty="0" smtClean="0">
                          <a:latin typeface="Times New Roman" pitchFamily="18" charset="0"/>
                          <a:cs typeface="Times New Roman" pitchFamily="18" charset="0"/>
                        </a:rPr>
                        <a:t>Модель нескольких</a:t>
                      </a:r>
                      <a:r>
                        <a:rPr lang="ru-RU" sz="1800" baseline="0" dirty="0" smtClean="0">
                          <a:latin typeface="Times New Roman" pitchFamily="18" charset="0"/>
                          <a:cs typeface="Times New Roman" pitchFamily="18" charset="0"/>
                        </a:rPr>
                        <a:t> поколений</a:t>
                      </a:r>
                    </a:p>
                    <a:p>
                      <a:r>
                        <a:rPr lang="ru-RU" sz="1800" baseline="0" dirty="0" smtClean="0">
                          <a:latin typeface="Times New Roman" pitchFamily="18" charset="0"/>
                          <a:cs typeface="Times New Roman" pitchFamily="18" charset="0"/>
                        </a:rPr>
                        <a:t>(</a:t>
                      </a:r>
                      <a:r>
                        <a:rPr lang="ru-RU" sz="1800" baseline="0" dirty="0" err="1" smtClean="0">
                          <a:latin typeface="Times New Roman" pitchFamily="18" charset="0"/>
                          <a:cs typeface="Times New Roman" pitchFamily="18" charset="0"/>
                        </a:rPr>
                        <a:t>трансгенерационная</a:t>
                      </a:r>
                      <a:r>
                        <a:rPr lang="ru-RU" sz="1800" baseline="0" dirty="0" smtClean="0">
                          <a:latin typeface="Times New Roman" pitchFamily="18" charset="0"/>
                          <a:cs typeface="Times New Roman" pitchFamily="18" charset="0"/>
                        </a:rPr>
                        <a:t>)   (</a:t>
                      </a:r>
                      <a:r>
                        <a:rPr lang="ru-RU" sz="1800" baseline="0" dirty="0" err="1" smtClean="0">
                          <a:latin typeface="Times New Roman" pitchFamily="18" charset="0"/>
                          <a:cs typeface="Times New Roman" pitchFamily="18" charset="0"/>
                        </a:rPr>
                        <a:t>И.Бузормени-Надь</a:t>
                      </a:r>
                      <a:r>
                        <a:rPr lang="ru-RU" sz="1800" baseline="0" dirty="0" smtClean="0">
                          <a:latin typeface="Times New Roman" pitchFamily="18" charset="0"/>
                          <a:cs typeface="Times New Roman" pitchFamily="18" charset="0"/>
                        </a:rPr>
                        <a:t> и Г.Шпарк,1981;Х. Штирлин,1978)</a:t>
                      </a:r>
                      <a:endParaRPr lang="ru-RU" sz="1800" dirty="0">
                        <a:latin typeface="Times New Roman" pitchFamily="18" charset="0"/>
                        <a:cs typeface="Times New Roman" pitchFamily="18" charset="0"/>
                      </a:endParaRPr>
                    </a:p>
                  </a:txBody>
                  <a:tcPr/>
                </a:tc>
                <a:tc>
                  <a:txBody>
                    <a:bodyPr/>
                    <a:lstStyle/>
                    <a:p>
                      <a:r>
                        <a:rPr lang="ru-RU" sz="1800" dirty="0" smtClean="0">
                          <a:latin typeface="Times New Roman" pitchFamily="18" charset="0"/>
                          <a:cs typeface="Times New Roman" pitchFamily="18" charset="0"/>
                        </a:rPr>
                        <a:t>Психоанализ</a:t>
                      </a:r>
                      <a:endParaRPr lang="ru-RU" sz="1800" dirty="0">
                        <a:latin typeface="Times New Roman" pitchFamily="18" charset="0"/>
                        <a:cs typeface="Times New Roman" pitchFamily="18" charset="0"/>
                      </a:endParaRPr>
                    </a:p>
                  </a:txBody>
                  <a:tcPr/>
                </a:tc>
                <a:tc>
                  <a:txBody>
                    <a:bodyPr/>
                    <a:lstStyle/>
                    <a:p>
                      <a:r>
                        <a:rPr lang="ru-RU" sz="1800" dirty="0" smtClean="0">
                          <a:latin typeface="Times New Roman" pitchFamily="18" charset="0"/>
                          <a:cs typeface="Times New Roman" pitchFamily="18" charset="0"/>
                        </a:rPr>
                        <a:t>Невидимые связи, проходящие через поколения</a:t>
                      </a:r>
                      <a:endParaRPr lang="ru-RU" sz="1800" dirty="0">
                        <a:latin typeface="Times New Roman" pitchFamily="18" charset="0"/>
                        <a:cs typeface="Times New Roman" pitchFamily="18" charset="0"/>
                      </a:endParaRPr>
                    </a:p>
                  </a:txBody>
                  <a:tcPr/>
                </a:tc>
                <a:tc>
                  <a:txBody>
                    <a:bodyPr/>
                    <a:lstStyle/>
                    <a:p>
                      <a:r>
                        <a:rPr lang="ru-RU" sz="1800" dirty="0" smtClean="0">
                          <a:latin typeface="Times New Roman" pitchFamily="18" charset="0"/>
                          <a:cs typeface="Times New Roman" pitchFamily="18" charset="0"/>
                        </a:rPr>
                        <a:t>Выяснение «счетов» и «завещаний»</a:t>
                      </a:r>
                      <a:endParaRPr lang="ru-RU" sz="1800" dirty="0">
                        <a:latin typeface="Times New Roman" pitchFamily="18" charset="0"/>
                        <a:cs typeface="Times New Roman" pitchFamily="18" charset="0"/>
                      </a:endParaRPr>
                    </a:p>
                  </a:txBody>
                  <a:tcPr/>
                </a:tc>
              </a:tr>
            </a:tbl>
          </a:graphicData>
        </a:graphic>
      </p:graphicFrame>
      <p:sp>
        <p:nvSpPr>
          <p:cNvPr id="3" name="Заголовок 2"/>
          <p:cNvSpPr>
            <a:spLocks noGrp="1"/>
          </p:cNvSpPr>
          <p:nvPr>
            <p:ph type="title"/>
          </p:nvPr>
        </p:nvSpPr>
        <p:spPr>
          <a:xfrm>
            <a:off x="857224" y="214290"/>
            <a:ext cx="8286776" cy="785810"/>
          </a:xfrm>
        </p:spPr>
        <p:txBody>
          <a:bodyPr>
            <a:normAutofit fontScale="90000"/>
          </a:bodyPr>
          <a:lstStyle/>
          <a:p>
            <a:pPr algn="ctr"/>
            <a:r>
              <a:rPr lang="ru-RU" sz="2800" dirty="0" smtClean="0">
                <a:solidFill>
                  <a:schemeClr val="tx1"/>
                </a:solidFill>
                <a:latin typeface="Times New Roman" pitchFamily="18" charset="0"/>
                <a:cs typeface="Times New Roman" pitchFamily="18" charset="0"/>
              </a:rPr>
              <a:t>Обзор системно-терапевтических моделей( по А. фон </a:t>
            </a:r>
            <a:r>
              <a:rPr lang="ru-RU" sz="2800" dirty="0" err="1" smtClean="0">
                <a:solidFill>
                  <a:schemeClr val="tx1"/>
                </a:solidFill>
                <a:latin typeface="Times New Roman" pitchFamily="18" charset="0"/>
                <a:cs typeface="Times New Roman" pitchFamily="18" charset="0"/>
              </a:rPr>
              <a:t>Шлиппе</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И.Швайцер</a:t>
            </a:r>
            <a:r>
              <a:rPr lang="ru-RU" sz="2800" dirty="0" smtClean="0">
                <a:solidFill>
                  <a:schemeClr val="tx1"/>
                </a:solidFill>
                <a:latin typeface="Times New Roman" pitchFamily="18" charset="0"/>
                <a:cs typeface="Times New Roman" pitchFamily="18" charset="0"/>
              </a:rPr>
              <a:t>)</a:t>
            </a:r>
            <a:endParaRPr lang="ru-RU" sz="2800" dirty="0">
              <a:solidFill>
                <a:schemeClr val="tx1"/>
              </a:solidFill>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pPr fontAlgn="t"/>
            <a:endParaRPr lang="ru-RU" dirty="0" smtClean="0"/>
          </a:p>
          <a:p>
            <a:endParaRPr lang="ru-RU" dirty="0"/>
          </a:p>
        </p:txBody>
      </p:sp>
      <p:graphicFrame>
        <p:nvGraphicFramePr>
          <p:cNvPr id="4" name="Содержимое 3"/>
          <p:cNvGraphicFramePr>
            <a:graphicFrameLocks/>
          </p:cNvGraphicFramePr>
          <p:nvPr/>
        </p:nvGraphicFramePr>
        <p:xfrm>
          <a:off x="714348" y="642918"/>
          <a:ext cx="8001056" cy="5072098"/>
        </p:xfrm>
        <a:graphic>
          <a:graphicData uri="http://schemas.openxmlformats.org/drawingml/2006/table">
            <a:tbl>
              <a:tblPr firstRow="1" bandRow="1">
                <a:tableStyleId>{5C22544A-7EE6-4342-B048-85BDC9FD1C3A}</a:tableStyleId>
              </a:tblPr>
              <a:tblGrid>
                <a:gridCol w="2000264"/>
                <a:gridCol w="2000264"/>
                <a:gridCol w="2000264"/>
                <a:gridCol w="2000264"/>
              </a:tblGrid>
              <a:tr h="864709">
                <a:tc>
                  <a:txBody>
                    <a:bodyPr/>
                    <a:lstStyle/>
                    <a:p>
                      <a:r>
                        <a:rPr lang="ru-RU" dirty="0" smtClean="0"/>
                        <a:t>Автор</a:t>
                      </a:r>
                      <a:endParaRPr lang="ru-RU" dirty="0"/>
                    </a:p>
                  </a:txBody>
                  <a:tcPr/>
                </a:tc>
                <a:tc>
                  <a:txBody>
                    <a:bodyPr/>
                    <a:lstStyle/>
                    <a:p>
                      <a:r>
                        <a:rPr lang="ru-RU" dirty="0" smtClean="0"/>
                        <a:t>Происхождение</a:t>
                      </a:r>
                      <a:endParaRPr lang="ru-RU" dirty="0"/>
                    </a:p>
                  </a:txBody>
                  <a:tcPr/>
                </a:tc>
                <a:tc>
                  <a:txBody>
                    <a:bodyPr/>
                    <a:lstStyle/>
                    <a:p>
                      <a:r>
                        <a:rPr lang="ru-RU" dirty="0" smtClean="0"/>
                        <a:t>Определение системы</a:t>
                      </a:r>
                      <a:endParaRPr lang="ru-RU" dirty="0"/>
                    </a:p>
                  </a:txBody>
                  <a:tcPr/>
                </a:tc>
                <a:tc>
                  <a:txBody>
                    <a:bodyPr/>
                    <a:lstStyle/>
                    <a:p>
                      <a:r>
                        <a:rPr lang="ru-RU" dirty="0" smtClean="0"/>
                        <a:t>Основные методы</a:t>
                      </a:r>
                      <a:endParaRPr lang="ru-RU" dirty="0"/>
                    </a:p>
                  </a:txBody>
                  <a:tcPr/>
                </a:tc>
              </a:tr>
              <a:tr h="2284011">
                <a:tc>
                  <a:txBody>
                    <a:bodyPr/>
                    <a:lstStyle/>
                    <a:p>
                      <a:r>
                        <a:rPr lang="ru-RU" sz="1800" dirty="0" smtClean="0">
                          <a:latin typeface="Times New Roman" pitchFamily="18" charset="0"/>
                          <a:cs typeface="Times New Roman" pitchFamily="18" charset="0"/>
                        </a:rPr>
                        <a:t>Семейная</a:t>
                      </a:r>
                      <a:r>
                        <a:rPr lang="ru-RU" sz="1800" baseline="0" dirty="0" smtClean="0">
                          <a:latin typeface="Times New Roman" pitchFamily="18" charset="0"/>
                          <a:cs typeface="Times New Roman" pitchFamily="18" charset="0"/>
                        </a:rPr>
                        <a:t> терапия, ориентированная на переживания</a:t>
                      </a:r>
                    </a:p>
                    <a:p>
                      <a:r>
                        <a:rPr lang="ru-RU" sz="1800" baseline="0" dirty="0" smtClean="0">
                          <a:latin typeface="Times New Roman" pitchFamily="18" charset="0"/>
                          <a:cs typeface="Times New Roman" pitchFamily="18" charset="0"/>
                        </a:rPr>
                        <a:t>(В. Сатир,1990; К. </a:t>
                      </a:r>
                      <a:r>
                        <a:rPr lang="ru-RU" sz="1800" baseline="0" dirty="0" err="1" smtClean="0">
                          <a:latin typeface="Times New Roman" pitchFamily="18" charset="0"/>
                          <a:cs typeface="Times New Roman" pitchFamily="18" charset="0"/>
                        </a:rPr>
                        <a:t>Витакер</a:t>
                      </a:r>
                      <a:r>
                        <a:rPr lang="ru-RU" sz="1800" baseline="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a:tc>
                <a:tc>
                  <a:txBody>
                    <a:bodyPr/>
                    <a:lstStyle/>
                    <a:p>
                      <a:r>
                        <a:rPr lang="ru-RU" sz="1800" dirty="0" smtClean="0">
                          <a:latin typeface="Times New Roman" pitchFamily="18" charset="0"/>
                          <a:cs typeface="Times New Roman" pitchFamily="18" charset="0"/>
                        </a:rPr>
                        <a:t>Гуманистическая</a:t>
                      </a:r>
                      <a:r>
                        <a:rPr lang="ru-RU" sz="1800" baseline="0" dirty="0" smtClean="0">
                          <a:latin typeface="Times New Roman" pitchFamily="18" charset="0"/>
                          <a:cs typeface="Times New Roman" pitchFamily="18" charset="0"/>
                        </a:rPr>
                        <a:t> психология</a:t>
                      </a:r>
                      <a:endParaRPr lang="ru-RU" sz="1800" dirty="0">
                        <a:latin typeface="Times New Roman" pitchFamily="18" charset="0"/>
                        <a:cs typeface="Times New Roman" pitchFamily="18" charset="0"/>
                      </a:endParaRPr>
                    </a:p>
                  </a:txBody>
                  <a:tcPr/>
                </a:tc>
                <a:tc>
                  <a:txBody>
                    <a:bodyPr/>
                    <a:lstStyle/>
                    <a:p>
                      <a:r>
                        <a:rPr lang="ru-RU" sz="1800" dirty="0" smtClean="0">
                          <a:latin typeface="Times New Roman" pitchFamily="18" charset="0"/>
                          <a:cs typeface="Times New Roman" pitchFamily="18" charset="0"/>
                        </a:rPr>
                        <a:t>Самооценка</a:t>
                      </a:r>
                      <a:r>
                        <a:rPr lang="ru-RU" sz="1800" baseline="0" dirty="0" smtClean="0">
                          <a:latin typeface="Times New Roman" pitchFamily="18" charset="0"/>
                          <a:cs typeface="Times New Roman" pitchFamily="18" charset="0"/>
                        </a:rPr>
                        <a:t> и общение(коммуникация)</a:t>
                      </a:r>
                      <a:endParaRPr lang="ru-RU" sz="1800" dirty="0">
                        <a:latin typeface="Times New Roman" pitchFamily="18" charset="0"/>
                        <a:cs typeface="Times New Roman" pitchFamily="18" charset="0"/>
                      </a:endParaRPr>
                    </a:p>
                  </a:txBody>
                  <a:tcPr/>
                </a:tc>
                <a:tc>
                  <a:txBody>
                    <a:bodyPr/>
                    <a:lstStyle/>
                    <a:p>
                      <a:r>
                        <a:rPr lang="ru-RU" sz="1800" dirty="0" smtClean="0">
                          <a:latin typeface="Times New Roman" pitchFamily="18" charset="0"/>
                          <a:cs typeface="Times New Roman" pitchFamily="18" charset="0"/>
                        </a:rPr>
                        <a:t>Скульптура, рефрейминг</a:t>
                      </a:r>
                      <a:endParaRPr lang="ru-RU" sz="1800" dirty="0">
                        <a:latin typeface="Times New Roman" pitchFamily="18" charset="0"/>
                        <a:cs typeface="Times New Roman" pitchFamily="18" charset="0"/>
                      </a:endParaRPr>
                    </a:p>
                  </a:txBody>
                  <a:tcPr/>
                </a:tc>
              </a:tr>
              <a:tr h="1923378">
                <a:tc>
                  <a:txBody>
                    <a:bodyPr/>
                    <a:lstStyle/>
                    <a:p>
                      <a:r>
                        <a:rPr lang="ru-RU" sz="1800" dirty="0" smtClean="0">
                          <a:latin typeface="Times New Roman" pitchFamily="18" charset="0"/>
                          <a:cs typeface="Times New Roman" pitchFamily="18" charset="0"/>
                        </a:rPr>
                        <a:t>Стратегическая семейная терапия (Дж.Хейли,1977)</a:t>
                      </a:r>
                      <a:endParaRPr lang="ru-RU" sz="1800" dirty="0">
                        <a:latin typeface="Times New Roman" pitchFamily="18" charset="0"/>
                        <a:cs typeface="Times New Roman" pitchFamily="18" charset="0"/>
                      </a:endParaRPr>
                    </a:p>
                  </a:txBody>
                  <a:tcPr/>
                </a:tc>
                <a:tc>
                  <a:txBody>
                    <a:bodyPr/>
                    <a:lstStyle/>
                    <a:p>
                      <a:r>
                        <a:rPr lang="ru-RU" sz="1800" dirty="0" smtClean="0">
                          <a:latin typeface="Times New Roman" pitchFamily="18" charset="0"/>
                          <a:cs typeface="Times New Roman" pitchFamily="18" charset="0"/>
                        </a:rPr>
                        <a:t>Кибернетика</a:t>
                      </a:r>
                      <a:endParaRPr lang="ru-RU" sz="1800" dirty="0">
                        <a:latin typeface="Times New Roman" pitchFamily="18" charset="0"/>
                        <a:cs typeface="Times New Roman" pitchFamily="18" charset="0"/>
                      </a:endParaRPr>
                    </a:p>
                  </a:txBody>
                  <a:tcPr/>
                </a:tc>
                <a:tc>
                  <a:txBody>
                    <a:bodyPr/>
                    <a:lstStyle/>
                    <a:p>
                      <a:r>
                        <a:rPr lang="ru-RU" sz="1800" dirty="0" smtClean="0">
                          <a:latin typeface="Times New Roman" pitchFamily="18" charset="0"/>
                          <a:cs typeface="Times New Roman" pitchFamily="18" charset="0"/>
                        </a:rPr>
                        <a:t>Семья</a:t>
                      </a:r>
                      <a:r>
                        <a:rPr lang="ru-RU" sz="1800" baseline="0" dirty="0" smtClean="0">
                          <a:latin typeface="Times New Roman" pitchFamily="18" charset="0"/>
                          <a:cs typeface="Times New Roman" pitchFamily="18" charset="0"/>
                        </a:rPr>
                        <a:t> как кибернетическая саморегулирующаяся система</a:t>
                      </a:r>
                      <a:endParaRPr lang="ru-RU" sz="1800" dirty="0">
                        <a:latin typeface="Times New Roman" pitchFamily="18" charset="0"/>
                        <a:cs typeface="Times New Roman" pitchFamily="18" charset="0"/>
                      </a:endParaRPr>
                    </a:p>
                  </a:txBody>
                  <a:tcPr/>
                </a:tc>
                <a:tc>
                  <a:txBody>
                    <a:bodyPr/>
                    <a:lstStyle/>
                    <a:p>
                      <a:r>
                        <a:rPr lang="ru-RU" sz="1800" dirty="0" smtClean="0">
                          <a:latin typeface="Times New Roman" pitchFamily="18" charset="0"/>
                          <a:cs typeface="Times New Roman" pitchFamily="18" charset="0"/>
                        </a:rPr>
                        <a:t>Парадоксы, специальные</a:t>
                      </a:r>
                      <a:r>
                        <a:rPr lang="ru-RU" sz="1800" baseline="0" dirty="0" smtClean="0">
                          <a:latin typeface="Times New Roman" pitchFamily="18" charset="0"/>
                          <a:cs typeface="Times New Roman" pitchFamily="18" charset="0"/>
                        </a:rPr>
                        <a:t> ритуалы, домашние задания</a:t>
                      </a:r>
                      <a:endParaRPr lang="ru-RU" sz="1800" dirty="0">
                        <a:latin typeface="Times New Roman" pitchFamily="18" charset="0"/>
                        <a:cs typeface="Times New Roman" pitchFamily="18" charset="0"/>
                      </a:endParaRPr>
                    </a:p>
                  </a:txBody>
                  <a:tcPr/>
                </a:tc>
              </a:tr>
            </a:tbl>
          </a:graphicData>
        </a:graphic>
      </p:graphicFrame>
    </p:spTree>
  </p:cSld>
  <p:clrMapOvr>
    <a:masterClrMapping/>
  </p:clrMapOvr>
  <p:transition>
    <p:diamon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3"/>
          <p:cNvGraphicFramePr>
            <a:graphicFrameLocks/>
          </p:cNvGraphicFramePr>
          <p:nvPr/>
        </p:nvGraphicFramePr>
        <p:xfrm>
          <a:off x="428596" y="642918"/>
          <a:ext cx="8501120" cy="4643470"/>
        </p:xfrm>
        <a:graphic>
          <a:graphicData uri="http://schemas.openxmlformats.org/drawingml/2006/table">
            <a:tbl>
              <a:tblPr firstRow="1" bandRow="1">
                <a:tableStyleId>{5C22544A-7EE6-4342-B048-85BDC9FD1C3A}</a:tableStyleId>
              </a:tblPr>
              <a:tblGrid>
                <a:gridCol w="2125280"/>
                <a:gridCol w="2125280"/>
                <a:gridCol w="2125280"/>
                <a:gridCol w="2125280"/>
              </a:tblGrid>
              <a:tr h="1275201">
                <a:tc>
                  <a:txBody>
                    <a:bodyPr/>
                    <a:lstStyle/>
                    <a:p>
                      <a:r>
                        <a:rPr lang="ru-RU" dirty="0" smtClean="0"/>
                        <a:t>Автор</a:t>
                      </a:r>
                      <a:endParaRPr lang="ru-RU" dirty="0"/>
                    </a:p>
                  </a:txBody>
                  <a:tcPr/>
                </a:tc>
                <a:tc>
                  <a:txBody>
                    <a:bodyPr/>
                    <a:lstStyle/>
                    <a:p>
                      <a:r>
                        <a:rPr lang="ru-RU" dirty="0" smtClean="0"/>
                        <a:t>Происхождение</a:t>
                      </a:r>
                      <a:endParaRPr lang="ru-RU" dirty="0"/>
                    </a:p>
                  </a:txBody>
                  <a:tcPr/>
                </a:tc>
                <a:tc>
                  <a:txBody>
                    <a:bodyPr/>
                    <a:lstStyle/>
                    <a:p>
                      <a:r>
                        <a:rPr lang="ru-RU" dirty="0" smtClean="0"/>
                        <a:t>Определение системы</a:t>
                      </a:r>
                      <a:endParaRPr lang="ru-RU" dirty="0"/>
                    </a:p>
                  </a:txBody>
                  <a:tcPr/>
                </a:tc>
                <a:tc>
                  <a:txBody>
                    <a:bodyPr/>
                    <a:lstStyle/>
                    <a:p>
                      <a:r>
                        <a:rPr lang="ru-RU" dirty="0" smtClean="0"/>
                        <a:t>Основные методы</a:t>
                      </a:r>
                      <a:endParaRPr lang="ru-RU" dirty="0"/>
                    </a:p>
                  </a:txBody>
                  <a:tcPr/>
                </a:tc>
              </a:tr>
              <a:tr h="3368269">
                <a:tc>
                  <a:txBody>
                    <a:bodyPr/>
                    <a:lstStyle/>
                    <a:p>
                      <a:r>
                        <a:rPr lang="ru-RU" sz="2000" dirty="0" err="1" smtClean="0">
                          <a:latin typeface="Times New Roman" pitchFamily="18" charset="0"/>
                          <a:cs typeface="Times New Roman" pitchFamily="18" charset="0"/>
                        </a:rPr>
                        <a:t>Семейнно</a:t>
                      </a:r>
                      <a:r>
                        <a:rPr lang="ru-RU" sz="2000" dirty="0" smtClean="0">
                          <a:latin typeface="Times New Roman" pitchFamily="18" charset="0"/>
                          <a:cs typeface="Times New Roman" pitchFamily="18" charset="0"/>
                        </a:rPr>
                        <a:t>-</a:t>
                      </a:r>
                      <a:r>
                        <a:rPr lang="ru-RU" sz="2000" baseline="0" dirty="0" smtClean="0">
                          <a:latin typeface="Times New Roman" pitchFamily="18" charset="0"/>
                          <a:cs typeface="Times New Roman" pitchFamily="18" charset="0"/>
                        </a:rPr>
                        <a:t> кибернетическая семейная терапия</a:t>
                      </a:r>
                    </a:p>
                    <a:p>
                      <a:r>
                        <a:rPr lang="ru-RU" sz="2000" baseline="0" dirty="0" smtClean="0">
                          <a:latin typeface="Times New Roman" pitchFamily="18" charset="0"/>
                          <a:cs typeface="Times New Roman" pitchFamily="18" charset="0"/>
                        </a:rPr>
                        <a:t>(М. </a:t>
                      </a:r>
                      <a:r>
                        <a:rPr lang="ru-RU" sz="2000" baseline="0" dirty="0" err="1" smtClean="0">
                          <a:latin typeface="Times New Roman" pitchFamily="18" charset="0"/>
                          <a:cs typeface="Times New Roman" pitchFamily="18" charset="0"/>
                        </a:rPr>
                        <a:t>Сельвини</a:t>
                      </a:r>
                      <a:r>
                        <a:rPr lang="ru-RU" sz="2000" baseline="0" dirty="0" smtClean="0">
                          <a:latin typeface="Times New Roman" pitchFamily="18" charset="0"/>
                          <a:cs typeface="Times New Roman" pitchFamily="18" charset="0"/>
                        </a:rPr>
                        <a:t> </a:t>
                      </a:r>
                      <a:r>
                        <a:rPr lang="ru-RU" sz="2000" baseline="0" dirty="0" err="1" smtClean="0">
                          <a:latin typeface="Times New Roman" pitchFamily="18" charset="0"/>
                          <a:cs typeface="Times New Roman" pitchFamily="18" charset="0"/>
                        </a:rPr>
                        <a:t>Паллацоли</a:t>
                      </a:r>
                      <a:r>
                        <a:rPr lang="ru-RU" sz="2000" baseline="0" dirty="0" smtClean="0">
                          <a:latin typeface="Times New Roman" pitchFamily="18" charset="0"/>
                          <a:cs typeface="Times New Roman" pitchFamily="18" charset="0"/>
                        </a:rPr>
                        <a:t> и соавт.,1977)</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Кибернетика</a:t>
                      </a:r>
                      <a:endParaRPr lang="ru-RU"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latin typeface="Times New Roman" pitchFamily="18" charset="0"/>
                          <a:cs typeface="Times New Roman" pitchFamily="18" charset="0"/>
                        </a:rPr>
                        <a:t>Семейная</a:t>
                      </a:r>
                      <a:r>
                        <a:rPr lang="ru-RU" sz="2000" baseline="0" dirty="0" smtClean="0">
                          <a:latin typeface="Times New Roman" pitchFamily="18" charset="0"/>
                          <a:cs typeface="Times New Roman" pitchFamily="18" charset="0"/>
                        </a:rPr>
                        <a:t> игра</a:t>
                      </a:r>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txBody>
                  <a:tcPr/>
                </a:tc>
                <a:tc>
                  <a:txBody>
                    <a:bodyPr/>
                    <a:lstStyle/>
                    <a:p>
                      <a:r>
                        <a:rPr lang="ru-RU" sz="2000" dirty="0" err="1" smtClean="0">
                          <a:latin typeface="Times New Roman" pitchFamily="18" charset="0"/>
                          <a:cs typeface="Times New Roman" pitchFamily="18" charset="0"/>
                        </a:rPr>
                        <a:t>Циркулярность</a:t>
                      </a:r>
                      <a:r>
                        <a:rPr lang="ru-RU" sz="2000" dirty="0" smtClean="0">
                          <a:latin typeface="Times New Roman" pitchFamily="18" charset="0"/>
                          <a:cs typeface="Times New Roman" pitchFamily="18" charset="0"/>
                        </a:rPr>
                        <a:t>, гипотезы, нейтральность,</a:t>
                      </a:r>
                    </a:p>
                    <a:p>
                      <a:r>
                        <a:rPr lang="ru-RU" sz="2000" dirty="0" smtClean="0">
                          <a:latin typeface="Times New Roman" pitchFamily="18" charset="0"/>
                          <a:cs typeface="Times New Roman" pitchFamily="18" charset="0"/>
                        </a:rPr>
                        <a:t>парадоксы</a:t>
                      </a:r>
                      <a:endParaRPr lang="ru-RU" sz="2000" dirty="0">
                        <a:latin typeface="Times New Roman" pitchFamily="18" charset="0"/>
                        <a:cs typeface="Times New Roman" pitchFamily="18" charset="0"/>
                      </a:endParaRPr>
                    </a:p>
                  </a:txBody>
                  <a:tcPr/>
                </a:tc>
              </a:tr>
            </a:tbl>
          </a:graphicData>
        </a:graphic>
      </p:graphicFrame>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4282" y="357166"/>
            <a:ext cx="8929718" cy="6500834"/>
          </a:xfrm>
        </p:spPr>
        <p:txBody>
          <a:bodyPr>
            <a:normAutofit lnSpcReduction="10000"/>
          </a:bodyPr>
          <a:lstStyle/>
          <a:p>
            <a:r>
              <a:rPr lang="ru-RU" b="1" dirty="0" smtClean="0">
                <a:solidFill>
                  <a:srgbClr val="FFFF00"/>
                </a:solidFill>
              </a:rPr>
              <a:t>2.Психиатрия</a:t>
            </a:r>
          </a:p>
          <a:p>
            <a:r>
              <a:rPr lang="ru-RU" dirty="0" smtClean="0">
                <a:solidFill>
                  <a:schemeClr val="bg1"/>
                </a:solidFill>
                <a:latin typeface="Times New Roman" pitchFamily="18" charset="0"/>
                <a:cs typeface="Times New Roman" pitchFamily="18" charset="0"/>
              </a:rPr>
              <a:t>Важнейшими его представителями были Натан </a:t>
            </a:r>
            <a:r>
              <a:rPr lang="ru-RU" dirty="0" err="1" smtClean="0">
                <a:solidFill>
                  <a:schemeClr val="bg1"/>
                </a:solidFill>
                <a:latin typeface="Times New Roman" pitchFamily="18" charset="0"/>
                <a:cs typeface="Times New Roman" pitchFamily="18" charset="0"/>
              </a:rPr>
              <a:t>Аккерман</a:t>
            </a:r>
            <a:r>
              <a:rPr lang="ru-RU"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Nathan Ackerman</a:t>
            </a:r>
            <a:r>
              <a:rPr lang="ru-RU" dirty="0" smtClean="0">
                <a:solidFill>
                  <a:schemeClr val="bg1"/>
                </a:solidFill>
                <a:latin typeface="Times New Roman" pitchFamily="18" charset="0"/>
                <a:cs typeface="Times New Roman" pitchFamily="18" charset="0"/>
              </a:rPr>
              <a:t>), Карл </a:t>
            </a:r>
            <a:r>
              <a:rPr lang="ru-RU" dirty="0" err="1" smtClean="0">
                <a:solidFill>
                  <a:schemeClr val="bg1"/>
                </a:solidFill>
                <a:latin typeface="Times New Roman" pitchFamily="18" charset="0"/>
                <a:cs typeface="Times New Roman" pitchFamily="18" charset="0"/>
              </a:rPr>
              <a:t>Витакер</a:t>
            </a:r>
            <a:r>
              <a:rPr lang="ru-RU"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Carl Whitaker</a:t>
            </a:r>
            <a:r>
              <a:rPr lang="ru-RU" dirty="0" smtClean="0">
                <a:solidFill>
                  <a:schemeClr val="bg1"/>
                </a:solidFill>
                <a:latin typeface="Times New Roman" pitchFamily="18" charset="0"/>
                <a:cs typeface="Times New Roman" pitchFamily="18" charset="0"/>
              </a:rPr>
              <a:t>) и Иван И. </a:t>
            </a:r>
            <a:r>
              <a:rPr lang="ru-RU" dirty="0" err="1" smtClean="0">
                <a:solidFill>
                  <a:schemeClr val="bg1"/>
                </a:solidFill>
                <a:latin typeface="Times New Roman" pitchFamily="18" charset="0"/>
                <a:cs typeface="Times New Roman" pitchFamily="18" charset="0"/>
              </a:rPr>
              <a:t>Бошормени-Надь</a:t>
            </a:r>
            <a:r>
              <a:rPr lang="ru-RU"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Ivan </a:t>
            </a:r>
            <a:r>
              <a:rPr lang="en-US" dirty="0" err="1" smtClean="0">
                <a:solidFill>
                  <a:schemeClr val="bg1"/>
                </a:solidFill>
                <a:latin typeface="Times New Roman" pitchFamily="18" charset="0"/>
                <a:cs typeface="Times New Roman" pitchFamily="18" charset="0"/>
              </a:rPr>
              <a:t>Boszormenyi</a:t>
            </a:r>
            <a:r>
              <a:rPr lang="ru-RU" dirty="0" smtClean="0">
                <a:solidFill>
                  <a:schemeClr val="bg1"/>
                </a:solidFill>
                <a:latin typeface="Times New Roman" pitchFamily="18" charset="0"/>
                <a:cs typeface="Times New Roman" pitchFamily="18" charset="0"/>
              </a:rPr>
              <a:t>-</a:t>
            </a:r>
            <a:r>
              <a:rPr lang="en-US" dirty="0" smtClean="0">
                <a:solidFill>
                  <a:schemeClr val="bg1"/>
                </a:solidFill>
                <a:latin typeface="Times New Roman" pitchFamily="18" charset="0"/>
                <a:cs typeface="Times New Roman" pitchFamily="18" charset="0"/>
              </a:rPr>
              <a:t>Nagy</a:t>
            </a:r>
            <a:r>
              <a:rPr lang="ru-RU" dirty="0" smtClean="0">
                <a:solidFill>
                  <a:schemeClr val="bg1"/>
                </a:solidFill>
                <a:latin typeface="Times New Roman" pitchFamily="18" charset="0"/>
                <a:cs typeface="Times New Roman" pitchFamily="18" charset="0"/>
              </a:rPr>
              <a:t>).</a:t>
            </a:r>
          </a:p>
          <a:p>
            <a:r>
              <a:rPr lang="ru-RU" b="1" i="1" dirty="0" smtClean="0">
                <a:solidFill>
                  <a:schemeClr val="bg1"/>
                </a:solidFill>
                <a:latin typeface="Times New Roman" pitchFamily="18" charset="0"/>
                <a:cs typeface="Times New Roman" pitchFamily="18" charset="0"/>
              </a:rPr>
              <a:t>Натан </a:t>
            </a:r>
            <a:r>
              <a:rPr lang="ru-RU" b="1" i="1" dirty="0" err="1" smtClean="0">
                <a:solidFill>
                  <a:schemeClr val="bg1"/>
                </a:solidFill>
                <a:latin typeface="Times New Roman" pitchFamily="18" charset="0"/>
                <a:cs typeface="Times New Roman" pitchFamily="18" charset="0"/>
              </a:rPr>
              <a:t>Аккерман</a:t>
            </a:r>
            <a:r>
              <a:rPr lang="ru-RU" b="1" i="1" dirty="0" smtClean="0">
                <a:solidFill>
                  <a:schemeClr val="bg1"/>
                </a:solidFill>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Н. </a:t>
            </a:r>
            <a:r>
              <a:rPr lang="ru-RU" dirty="0" err="1" smtClean="0">
                <a:solidFill>
                  <a:schemeClr val="bg1"/>
                </a:solidFill>
                <a:latin typeface="Times New Roman" pitchFamily="18" charset="0"/>
                <a:cs typeface="Times New Roman" pitchFamily="18" charset="0"/>
              </a:rPr>
              <a:t>Аккермана</a:t>
            </a:r>
            <a:r>
              <a:rPr lang="ru-RU" dirty="0" smtClean="0">
                <a:solidFill>
                  <a:schemeClr val="bg1"/>
                </a:solidFill>
                <a:latin typeface="Times New Roman" pitchFamily="18" charset="0"/>
                <a:cs typeface="Times New Roman" pitchFamily="18" charset="0"/>
              </a:rPr>
              <a:t> иногда называют «дедушкой семейной психотерапии» (</a:t>
            </a:r>
            <a:r>
              <a:rPr lang="en-US" dirty="0" err="1" smtClean="0">
                <a:solidFill>
                  <a:schemeClr val="bg1"/>
                </a:solidFill>
                <a:latin typeface="Times New Roman" pitchFamily="18" charset="0"/>
                <a:cs typeface="Times New Roman" pitchFamily="18" charset="0"/>
              </a:rPr>
              <a:t>Fra</a:t>
            </a:r>
            <a:r>
              <a:rPr lang="ru-RU" dirty="0" smtClean="0">
                <a:solidFill>
                  <a:schemeClr val="bg1"/>
                </a:solidFill>
                <a:latin typeface="Times New Roman" pitchFamily="18" charset="0"/>
                <a:cs typeface="Times New Roman" pitchFamily="18" charset="0"/>
              </a:rPr>
              <a:t>м</a:t>
            </a:r>
            <a:r>
              <a:rPr lang="en-US" dirty="0" smtClean="0">
                <a:solidFill>
                  <a:schemeClr val="bg1"/>
                </a:solidFill>
                <a:latin typeface="Times New Roman" pitchFamily="18" charset="0"/>
                <a:cs typeface="Times New Roman" pitchFamily="18" charset="0"/>
              </a:rPr>
              <a:t>o</a:t>
            </a:r>
            <a:r>
              <a:rPr lang="ru-RU" dirty="0" smtClean="0">
                <a:solidFill>
                  <a:schemeClr val="bg1"/>
                </a:solidFill>
                <a:latin typeface="Times New Roman" pitchFamily="18" charset="0"/>
                <a:cs typeface="Times New Roman" pitchFamily="18" charset="0"/>
              </a:rPr>
              <a:t>, 1972)</a:t>
            </a:r>
          </a:p>
          <a:p>
            <a:r>
              <a:rPr lang="ru-RU" dirty="0" smtClean="0">
                <a:solidFill>
                  <a:schemeClr val="bg1"/>
                </a:solidFill>
                <a:latin typeface="Times New Roman" pitchFamily="18" charset="0"/>
                <a:cs typeface="Times New Roman" pitchFamily="18" charset="0"/>
              </a:rPr>
              <a:t>Н. </a:t>
            </a:r>
            <a:r>
              <a:rPr lang="ru-RU" dirty="0" err="1" smtClean="0">
                <a:solidFill>
                  <a:schemeClr val="bg1"/>
                </a:solidFill>
                <a:latin typeface="Times New Roman" pitchFamily="18" charset="0"/>
                <a:cs typeface="Times New Roman" pitchFamily="18" charset="0"/>
              </a:rPr>
              <a:t>Аккерман</a:t>
            </a:r>
            <a:r>
              <a:rPr lang="ru-RU" dirty="0" smtClean="0">
                <a:solidFill>
                  <a:schemeClr val="bg1"/>
                </a:solidFill>
                <a:latin typeface="Times New Roman" pitchFamily="18" charset="0"/>
                <a:cs typeface="Times New Roman" pitchFamily="18" charset="0"/>
              </a:rPr>
              <a:t> подчеркивал значение семейных ролей для психоанализа и рассматривал семейную психотерапию как способ оптимизации межличностных отношений и взаимодействий в более широком смысле (</a:t>
            </a:r>
            <a:r>
              <a:rPr lang="en-US" dirty="0" smtClean="0">
                <a:solidFill>
                  <a:schemeClr val="bg1"/>
                </a:solidFill>
                <a:latin typeface="Times New Roman" pitchFamily="18" charset="0"/>
                <a:cs typeface="Times New Roman" pitchFamily="18" charset="0"/>
              </a:rPr>
              <a:t>Hansen</a:t>
            </a:r>
            <a:r>
              <a:rPr lang="ru-RU" dirty="0" smtClean="0">
                <a:solidFill>
                  <a:schemeClr val="bg1"/>
                </a:solidFill>
                <a:latin typeface="Times New Roman" pitchFamily="18" charset="0"/>
                <a:cs typeface="Times New Roman" pitchFamily="18" charset="0"/>
              </a:rPr>
              <a:t> &amp; </a:t>
            </a:r>
            <a:r>
              <a:rPr lang="en-US" dirty="0" smtClean="0">
                <a:solidFill>
                  <a:schemeClr val="bg1"/>
                </a:solidFill>
                <a:latin typeface="Times New Roman" pitchFamily="18" charset="0"/>
                <a:cs typeface="Times New Roman" pitchFamily="18" charset="0"/>
              </a:rPr>
              <a:t>L</a:t>
            </a:r>
            <a:r>
              <a:rPr lang="ru-RU" dirty="0" smtClean="0">
                <a:solidFill>
                  <a:schemeClr val="bg1"/>
                </a:solidFill>
                <a:latin typeface="Times New Roman" pitchFamily="18" charset="0"/>
                <a:cs typeface="Times New Roman" pitchFamily="18" charset="0"/>
              </a:rPr>
              <a:t>'</a:t>
            </a:r>
            <a:r>
              <a:rPr lang="en-US" dirty="0" smtClean="0">
                <a:solidFill>
                  <a:schemeClr val="bg1"/>
                </a:solidFill>
                <a:latin typeface="Times New Roman" pitchFamily="18" charset="0"/>
                <a:cs typeface="Times New Roman" pitchFamily="18" charset="0"/>
              </a:rPr>
              <a:t>Abate</a:t>
            </a:r>
            <a:r>
              <a:rPr lang="ru-RU" dirty="0" smtClean="0">
                <a:solidFill>
                  <a:schemeClr val="bg1"/>
                </a:solidFill>
                <a:latin typeface="Times New Roman" pitchFamily="18" charset="0"/>
                <a:cs typeface="Times New Roman" pitchFamily="18" charset="0"/>
              </a:rPr>
              <a:t>, 1982). </a:t>
            </a:r>
          </a:p>
          <a:p>
            <a:r>
              <a:rPr lang="ru-RU" dirty="0" smtClean="0">
                <a:solidFill>
                  <a:schemeClr val="bg1"/>
                </a:solidFill>
                <a:latin typeface="Times New Roman" pitchFamily="18" charset="0"/>
                <a:cs typeface="Times New Roman" pitchFamily="18" charset="0"/>
              </a:rPr>
              <a:t>В 1953 году К. </a:t>
            </a:r>
            <a:r>
              <a:rPr lang="ru-RU" dirty="0" err="1" smtClean="0">
                <a:solidFill>
                  <a:schemeClr val="bg1"/>
                </a:solidFill>
                <a:latin typeface="Times New Roman" pitchFamily="18" charset="0"/>
                <a:cs typeface="Times New Roman" pitchFamily="18" charset="0"/>
              </a:rPr>
              <a:t>Витакер</a:t>
            </a:r>
            <a:r>
              <a:rPr lang="ru-RU" dirty="0" smtClean="0">
                <a:solidFill>
                  <a:schemeClr val="bg1"/>
                </a:solidFill>
                <a:latin typeface="Times New Roman" pitchFamily="18" charset="0"/>
                <a:cs typeface="Times New Roman" pitchFamily="18" charset="0"/>
              </a:rPr>
              <a:t> способствовал зарождению семейной психотерапии, пригласив собраться вместе Грегори Г. </a:t>
            </a:r>
            <a:r>
              <a:rPr lang="ru-RU" dirty="0" err="1" smtClean="0">
                <a:solidFill>
                  <a:schemeClr val="bg1"/>
                </a:solidFill>
                <a:latin typeface="Times New Roman" pitchFamily="18" charset="0"/>
                <a:cs typeface="Times New Roman" pitchFamily="18" charset="0"/>
              </a:rPr>
              <a:t>Бейтсона</a:t>
            </a:r>
            <a:r>
              <a:rPr lang="ru-RU" dirty="0" smtClean="0">
                <a:solidFill>
                  <a:schemeClr val="bg1"/>
                </a:solidFill>
                <a:latin typeface="Times New Roman" pitchFamily="18" charset="0"/>
                <a:cs typeface="Times New Roman" pitchFamily="18" charset="0"/>
              </a:rPr>
              <a:t>, Дона Джексона, Джона Розена и Алберта </a:t>
            </a:r>
            <a:r>
              <a:rPr lang="ru-RU" dirty="0" err="1" smtClean="0">
                <a:solidFill>
                  <a:schemeClr val="bg1"/>
                </a:solidFill>
                <a:latin typeface="Times New Roman" pitchFamily="18" charset="0"/>
                <a:cs typeface="Times New Roman" pitchFamily="18" charset="0"/>
              </a:rPr>
              <a:t>Шефлена</a:t>
            </a:r>
            <a:r>
              <a:rPr lang="ru-RU" dirty="0" smtClean="0">
                <a:solidFill>
                  <a:schemeClr val="bg1"/>
                </a:solidFill>
                <a:latin typeface="Times New Roman" pitchFamily="18" charset="0"/>
                <a:cs typeface="Times New Roman" pitchFamily="18" charset="0"/>
              </a:rPr>
              <a:t> в </a:t>
            </a:r>
            <a:r>
              <a:rPr lang="ru-RU" dirty="0" err="1" smtClean="0">
                <a:solidFill>
                  <a:schemeClr val="bg1"/>
                </a:solidFill>
                <a:latin typeface="Times New Roman" pitchFamily="18" charset="0"/>
                <a:cs typeface="Times New Roman" pitchFamily="18" charset="0"/>
              </a:rPr>
              <a:t>Си-Айленд</a:t>
            </a:r>
            <a:r>
              <a:rPr lang="ru-RU" dirty="0" smtClean="0">
                <a:solidFill>
                  <a:schemeClr val="bg1"/>
                </a:solidFill>
                <a:latin typeface="Times New Roman" pitchFamily="18" charset="0"/>
                <a:cs typeface="Times New Roman" pitchFamily="18" charset="0"/>
              </a:rPr>
              <a:t>, штат Джорджия</a:t>
            </a:r>
          </a:p>
          <a:p>
            <a:r>
              <a:rPr lang="ru-RU" dirty="0" smtClean="0">
                <a:solidFill>
                  <a:schemeClr val="bg1"/>
                </a:solidFill>
                <a:latin typeface="Times New Roman" pitchFamily="18" charset="0"/>
                <a:cs typeface="Times New Roman" pitchFamily="18" charset="0"/>
              </a:rPr>
              <a:t>И. </a:t>
            </a:r>
            <a:r>
              <a:rPr lang="ru-RU" dirty="0" err="1" smtClean="0">
                <a:solidFill>
                  <a:schemeClr val="bg1"/>
                </a:solidFill>
                <a:latin typeface="Times New Roman" pitchFamily="18" charset="0"/>
                <a:cs typeface="Times New Roman" pitchFamily="18" charset="0"/>
              </a:rPr>
              <a:t>Бошормени-Надь</a:t>
            </a:r>
            <a:r>
              <a:rPr lang="ru-RU" dirty="0" smtClean="0">
                <a:solidFill>
                  <a:schemeClr val="bg1"/>
                </a:solidFill>
                <a:latin typeface="Times New Roman" pitchFamily="18" charset="0"/>
                <a:cs typeface="Times New Roman" pitchFamily="18" charset="0"/>
              </a:rPr>
              <a:t> внес заметный вклад в объединение </a:t>
            </a:r>
            <a:r>
              <a:rPr lang="ru-RU" dirty="0" err="1" smtClean="0">
                <a:solidFill>
                  <a:schemeClr val="bg1"/>
                </a:solidFill>
                <a:latin typeface="Times New Roman" pitchFamily="18" charset="0"/>
                <a:cs typeface="Times New Roman" pitchFamily="18" charset="0"/>
              </a:rPr>
              <a:t>интрапсихического</a:t>
            </a:r>
            <a:r>
              <a:rPr lang="ru-RU" dirty="0" smtClean="0">
                <a:solidFill>
                  <a:schemeClr val="bg1"/>
                </a:solidFill>
                <a:latin typeface="Times New Roman" pitchFamily="18" charset="0"/>
                <a:cs typeface="Times New Roman" pitchFamily="18" charset="0"/>
              </a:rPr>
              <a:t> и системного подходов к семейной психотерапии. Он занимался изучением бессознательных потребностей родителей и их значимости для понимания отношений ребенок – родитель</a:t>
            </a:r>
            <a:r>
              <a:rPr lang="ru-RU" dirty="0" smtClean="0"/>
              <a:t>. </a:t>
            </a:r>
            <a:endParaRPr lang="ru-RU" dirty="0"/>
          </a:p>
        </p:txBody>
      </p:sp>
    </p:spTree>
  </p:cSld>
  <p:clrMapOvr>
    <a:masterClrMapping/>
  </p:clrMapOvr>
  <p:transition>
    <p:diamon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p:cNvGraphicFramePr>
          <p:nvPr/>
        </p:nvGraphicFramePr>
        <p:xfrm>
          <a:off x="285720" y="500041"/>
          <a:ext cx="8572560" cy="4703942"/>
        </p:xfrm>
        <a:graphic>
          <a:graphicData uri="http://schemas.openxmlformats.org/drawingml/2006/table">
            <a:tbl>
              <a:tblPr firstRow="1" bandRow="1">
                <a:tableStyleId>{5C22544A-7EE6-4342-B048-85BDC9FD1C3A}</a:tableStyleId>
              </a:tblPr>
              <a:tblGrid>
                <a:gridCol w="2089562"/>
                <a:gridCol w="2089562"/>
                <a:gridCol w="2089562"/>
                <a:gridCol w="2303874"/>
              </a:tblGrid>
              <a:tr h="759662">
                <a:tc>
                  <a:txBody>
                    <a:bodyPr/>
                    <a:lstStyle/>
                    <a:p>
                      <a:r>
                        <a:rPr lang="ru-RU" sz="2000" dirty="0" smtClean="0">
                          <a:latin typeface="Times New Roman" pitchFamily="18" charset="0"/>
                          <a:cs typeface="Times New Roman" pitchFamily="18" charset="0"/>
                        </a:rPr>
                        <a:t>Автор</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Происхождение</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Определение системы</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Основные методы</a:t>
                      </a:r>
                      <a:endParaRPr lang="ru-RU" sz="2000" dirty="0">
                        <a:latin typeface="Times New Roman" pitchFamily="18" charset="0"/>
                        <a:cs typeface="Times New Roman" pitchFamily="18" charset="0"/>
                      </a:endParaRPr>
                    </a:p>
                  </a:txBody>
                  <a:tcPr/>
                </a:tc>
              </a:tr>
              <a:tr h="564836">
                <a:tc gridSpan="4">
                  <a:txBody>
                    <a:bodyPr/>
                    <a:lstStyle/>
                    <a:p>
                      <a:pPr algn="ctr"/>
                      <a:r>
                        <a:rPr lang="ru-RU" sz="2000" b="1" dirty="0" smtClean="0">
                          <a:latin typeface="Times New Roman" pitchFamily="18" charset="0"/>
                          <a:cs typeface="Times New Roman" pitchFamily="18" charset="0"/>
                        </a:rPr>
                        <a:t>2. «Кибернетика второго порядка»</a:t>
                      </a:r>
                      <a:endParaRPr lang="ru-RU" sz="2000" b="1" dirty="0">
                        <a:latin typeface="Times New Roman" pitchFamily="18" charset="0"/>
                        <a:cs typeface="Times New Roman" pitchFamily="18" charset="0"/>
                      </a:endParaRPr>
                    </a:p>
                  </a:txBody>
                  <a:tcPr/>
                </a:tc>
                <a:tc hMerge="1">
                  <a:txBody>
                    <a:bodyPr/>
                    <a:lstStyle/>
                    <a:p>
                      <a:endParaRPr lang="ru-RU" sz="2000" dirty="0">
                        <a:latin typeface="Times New Roman" pitchFamily="18" charset="0"/>
                        <a:cs typeface="Times New Roman" pitchFamily="18" charset="0"/>
                      </a:endParaRPr>
                    </a:p>
                  </a:txBody>
                  <a:tcPr/>
                </a:tc>
                <a:tc hMerge="1">
                  <a:txBody>
                    <a:bodyPr/>
                    <a:lstStyle/>
                    <a:p>
                      <a:endParaRPr lang="ru-RU" sz="2000" dirty="0">
                        <a:latin typeface="Times New Roman" pitchFamily="18" charset="0"/>
                        <a:cs typeface="Times New Roman" pitchFamily="18" charset="0"/>
                      </a:endParaRPr>
                    </a:p>
                  </a:txBody>
                  <a:tcPr/>
                </a:tc>
                <a:tc hMerge="1">
                  <a:txBody>
                    <a:bodyPr/>
                    <a:lstStyle/>
                    <a:p>
                      <a:endParaRPr lang="ru-RU" sz="2000" dirty="0">
                        <a:latin typeface="Times New Roman" pitchFamily="18" charset="0"/>
                        <a:cs typeface="Times New Roman" pitchFamily="18" charset="0"/>
                      </a:endParaRPr>
                    </a:p>
                  </a:txBody>
                  <a:tcPr/>
                </a:tc>
              </a:tr>
              <a:tr h="1689722">
                <a:tc>
                  <a:txBody>
                    <a:bodyPr/>
                    <a:lstStyle/>
                    <a:p>
                      <a:r>
                        <a:rPr lang="ru-RU" sz="2000" dirty="0" err="1" smtClean="0">
                          <a:latin typeface="Times New Roman" pitchFamily="18" charset="0"/>
                          <a:cs typeface="Times New Roman" pitchFamily="18" charset="0"/>
                        </a:rPr>
                        <a:t>Системно-конструктивисткая</a:t>
                      </a:r>
                      <a:r>
                        <a:rPr lang="ru-RU" sz="2000" baseline="0" dirty="0" smtClean="0">
                          <a:latin typeface="Times New Roman" pitchFamily="18" charset="0"/>
                          <a:cs typeface="Times New Roman" pitchFamily="18" charset="0"/>
                        </a:rPr>
                        <a:t> терапия (</a:t>
                      </a:r>
                      <a:r>
                        <a:rPr lang="ru-RU" sz="2000" baseline="0" dirty="0" err="1" smtClean="0">
                          <a:latin typeface="Times New Roman" pitchFamily="18" charset="0"/>
                          <a:cs typeface="Times New Roman" pitchFamily="18" charset="0"/>
                        </a:rPr>
                        <a:t>Л.Босколо</a:t>
                      </a:r>
                      <a:r>
                        <a:rPr lang="ru-RU" sz="2000" baseline="0" dirty="0" smtClean="0">
                          <a:latin typeface="Times New Roman" pitchFamily="18" charset="0"/>
                          <a:cs typeface="Times New Roman" pitchFamily="18" charset="0"/>
                        </a:rPr>
                        <a:t> и </a:t>
                      </a:r>
                      <a:r>
                        <a:rPr lang="ru-RU" sz="2000" baseline="0" dirty="0" err="1" smtClean="0">
                          <a:latin typeface="Times New Roman" pitchFamily="18" charset="0"/>
                          <a:cs typeface="Times New Roman" pitchFamily="18" charset="0"/>
                        </a:rPr>
                        <a:t>соавт</a:t>
                      </a:r>
                      <a:r>
                        <a:rPr lang="ru-RU" sz="2000" baseline="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Конструктивизм</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Семейная</a:t>
                      </a:r>
                      <a:r>
                        <a:rPr lang="ru-RU" sz="2000" baseline="0" dirty="0" smtClean="0">
                          <a:latin typeface="Times New Roman" pitchFamily="18" charset="0"/>
                          <a:cs typeface="Times New Roman" pitchFamily="18" charset="0"/>
                        </a:rPr>
                        <a:t> терапия как «разговорная» игра»</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Циркулярный</a:t>
                      </a:r>
                      <a:r>
                        <a:rPr lang="ru-RU" sz="2000" baseline="0" dirty="0" smtClean="0">
                          <a:latin typeface="Times New Roman" pitchFamily="18" charset="0"/>
                          <a:cs typeface="Times New Roman" pitchFamily="18" charset="0"/>
                        </a:rPr>
                        <a:t> опрос, гипотетические вопросы</a:t>
                      </a:r>
                      <a:endParaRPr lang="ru-RU" sz="2000" dirty="0">
                        <a:latin typeface="Times New Roman" pitchFamily="18" charset="0"/>
                        <a:cs typeface="Times New Roman" pitchFamily="18" charset="0"/>
                      </a:endParaRPr>
                    </a:p>
                  </a:txBody>
                  <a:tcPr/>
                </a:tc>
              </a:tr>
              <a:tr h="1689722">
                <a:tc>
                  <a:txBody>
                    <a:bodyPr/>
                    <a:lstStyle/>
                    <a:p>
                      <a:r>
                        <a:rPr lang="ru-RU" sz="2000" dirty="0" err="1" smtClean="0">
                          <a:latin typeface="Times New Roman" pitchFamily="18" charset="0"/>
                          <a:cs typeface="Times New Roman" pitchFamily="18" charset="0"/>
                        </a:rPr>
                        <a:t>Рефлексирующая</a:t>
                      </a:r>
                      <a:r>
                        <a:rPr lang="ru-RU" sz="2000" dirty="0" smtClean="0">
                          <a:latin typeface="Times New Roman" pitchFamily="18" charset="0"/>
                          <a:cs typeface="Times New Roman" pitchFamily="18" charset="0"/>
                        </a:rPr>
                        <a:t> команда (Т. Андерсен,1990)</a:t>
                      </a:r>
                      <a:endParaRPr lang="ru-RU"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latin typeface="Times New Roman" pitchFamily="18" charset="0"/>
                          <a:cs typeface="Times New Roman" pitchFamily="18" charset="0"/>
                        </a:rPr>
                        <a:t>Конструктивизм</a:t>
                      </a:r>
                    </a:p>
                    <a:p>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Людям свойственно конструировать</a:t>
                      </a:r>
                      <a:r>
                        <a:rPr lang="ru-RU" sz="2000" baseline="0" dirty="0" smtClean="0">
                          <a:latin typeface="Times New Roman" pitchFamily="18" charset="0"/>
                          <a:cs typeface="Times New Roman" pitchFamily="18" charset="0"/>
                        </a:rPr>
                        <a:t> множественные реальности</a:t>
                      </a:r>
                      <a:endParaRPr lang="ru-RU" sz="2000" dirty="0">
                        <a:latin typeface="Times New Roman" pitchFamily="18" charset="0"/>
                        <a:cs typeface="Times New Roman" pitchFamily="18" charset="0"/>
                      </a:endParaRPr>
                    </a:p>
                  </a:txBody>
                  <a:tcPr/>
                </a:tc>
                <a:tc>
                  <a:txBody>
                    <a:bodyPr/>
                    <a:lstStyle/>
                    <a:p>
                      <a:r>
                        <a:rPr lang="ru-RU" sz="2000" dirty="0" err="1" smtClean="0">
                          <a:latin typeface="Times New Roman" pitchFamily="18" charset="0"/>
                          <a:cs typeface="Times New Roman" pitchFamily="18" charset="0"/>
                        </a:rPr>
                        <a:t>Рефлексирующая</a:t>
                      </a:r>
                      <a:r>
                        <a:rPr lang="ru-RU" sz="2000" dirty="0" smtClean="0">
                          <a:latin typeface="Times New Roman" pitchFamily="18" charset="0"/>
                          <a:cs typeface="Times New Roman" pitchFamily="18" charset="0"/>
                        </a:rPr>
                        <a:t> команда,</a:t>
                      </a:r>
                    </a:p>
                    <a:p>
                      <a:r>
                        <a:rPr lang="ru-RU" sz="2000" dirty="0" smtClean="0">
                          <a:latin typeface="Times New Roman" pitchFamily="18" charset="0"/>
                          <a:cs typeface="Times New Roman" pitchFamily="18" charset="0"/>
                        </a:rPr>
                        <a:t>Кооперация,</a:t>
                      </a:r>
                    </a:p>
                    <a:p>
                      <a:r>
                        <a:rPr lang="ru-RU" sz="2000" dirty="0" smtClean="0">
                          <a:latin typeface="Times New Roman" pitchFamily="18" charset="0"/>
                          <a:cs typeface="Times New Roman" pitchFamily="18" charset="0"/>
                        </a:rPr>
                        <a:t>(сотрудничество)</a:t>
                      </a:r>
                      <a:endParaRPr lang="ru-RU" sz="2000" dirty="0">
                        <a:latin typeface="Times New Roman" pitchFamily="18" charset="0"/>
                        <a:cs typeface="Times New Roman" pitchFamily="18" charset="0"/>
                      </a:endParaRPr>
                    </a:p>
                  </a:txBody>
                  <a:tcPr/>
                </a:tc>
              </a:tr>
            </a:tbl>
          </a:graphicData>
        </a:graphic>
      </p:graphicFrame>
    </p:spTree>
  </p:cSld>
  <p:clrMapOvr>
    <a:masterClrMapping/>
  </p:clrMapOvr>
  <p:transition>
    <p:diamon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3"/>
          <p:cNvGraphicFramePr>
            <a:graphicFrameLocks/>
          </p:cNvGraphicFramePr>
          <p:nvPr/>
        </p:nvGraphicFramePr>
        <p:xfrm>
          <a:off x="285720" y="500041"/>
          <a:ext cx="8572560" cy="4934460"/>
        </p:xfrm>
        <a:graphic>
          <a:graphicData uri="http://schemas.openxmlformats.org/drawingml/2006/table">
            <a:tbl>
              <a:tblPr firstRow="1" bandRow="1">
                <a:tableStyleId>{5C22544A-7EE6-4342-B048-85BDC9FD1C3A}</a:tableStyleId>
              </a:tblPr>
              <a:tblGrid>
                <a:gridCol w="2089562"/>
                <a:gridCol w="2089562"/>
                <a:gridCol w="2089562"/>
                <a:gridCol w="2303874"/>
              </a:tblGrid>
              <a:tr h="759662">
                <a:tc>
                  <a:txBody>
                    <a:bodyPr/>
                    <a:lstStyle/>
                    <a:p>
                      <a:r>
                        <a:rPr lang="ru-RU" sz="2000" dirty="0" smtClean="0">
                          <a:latin typeface="Times New Roman" pitchFamily="18" charset="0"/>
                          <a:cs typeface="Times New Roman" pitchFamily="18" charset="0"/>
                        </a:rPr>
                        <a:t>Автор</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Происхождение</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Определение системы</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Основные методы</a:t>
                      </a:r>
                      <a:endParaRPr lang="ru-RU" sz="2000" dirty="0">
                        <a:latin typeface="Times New Roman" pitchFamily="18" charset="0"/>
                        <a:cs typeface="Times New Roman" pitchFamily="18" charset="0"/>
                      </a:endParaRPr>
                    </a:p>
                  </a:txBody>
                  <a:tcPr/>
                </a:tc>
              </a:tr>
              <a:tr h="564836">
                <a:tc gridSpan="4">
                  <a:txBody>
                    <a:bodyPr/>
                    <a:lstStyle/>
                    <a:p>
                      <a:pPr algn="ctr"/>
                      <a:r>
                        <a:rPr lang="ru-RU" sz="2000" b="1" dirty="0" smtClean="0">
                          <a:latin typeface="Times New Roman" pitchFamily="18" charset="0"/>
                          <a:cs typeface="Times New Roman" pitchFamily="18" charset="0"/>
                        </a:rPr>
                        <a:t>3</a:t>
                      </a:r>
                      <a:r>
                        <a:rPr lang="ru-RU" sz="2000" b="1" baseline="0" dirty="0" smtClean="0">
                          <a:latin typeface="Times New Roman" pitchFamily="18" charset="0"/>
                          <a:cs typeface="Times New Roman" pitchFamily="18" charset="0"/>
                        </a:rPr>
                        <a:t> . </a:t>
                      </a:r>
                      <a:r>
                        <a:rPr lang="ru-RU" sz="2000" b="1" baseline="0" dirty="0" err="1" smtClean="0">
                          <a:latin typeface="Times New Roman" pitchFamily="18" charset="0"/>
                          <a:cs typeface="Times New Roman" pitchFamily="18" charset="0"/>
                        </a:rPr>
                        <a:t>Нарративные</a:t>
                      </a:r>
                      <a:r>
                        <a:rPr lang="ru-RU" sz="2000" b="1" baseline="0" dirty="0" smtClean="0">
                          <a:latin typeface="Times New Roman" pitchFamily="18" charset="0"/>
                          <a:cs typeface="Times New Roman" pitchFamily="18" charset="0"/>
                        </a:rPr>
                        <a:t> подходы</a:t>
                      </a:r>
                      <a:endParaRPr lang="ru-RU" sz="2000" b="1" dirty="0">
                        <a:latin typeface="Times New Roman" pitchFamily="18" charset="0"/>
                        <a:cs typeface="Times New Roman" pitchFamily="18" charset="0"/>
                      </a:endParaRPr>
                    </a:p>
                  </a:txBody>
                  <a:tcPr/>
                </a:tc>
                <a:tc hMerge="1">
                  <a:txBody>
                    <a:bodyPr/>
                    <a:lstStyle/>
                    <a:p>
                      <a:endParaRPr lang="ru-RU" sz="2000" dirty="0">
                        <a:latin typeface="Times New Roman" pitchFamily="18" charset="0"/>
                        <a:cs typeface="Times New Roman" pitchFamily="18" charset="0"/>
                      </a:endParaRPr>
                    </a:p>
                  </a:txBody>
                  <a:tcPr/>
                </a:tc>
                <a:tc hMerge="1">
                  <a:txBody>
                    <a:bodyPr/>
                    <a:lstStyle/>
                    <a:p>
                      <a:endParaRPr lang="ru-RU" sz="2000" dirty="0">
                        <a:latin typeface="Times New Roman" pitchFamily="18" charset="0"/>
                        <a:cs typeface="Times New Roman" pitchFamily="18" charset="0"/>
                      </a:endParaRPr>
                    </a:p>
                  </a:txBody>
                  <a:tcPr/>
                </a:tc>
                <a:tc hMerge="1">
                  <a:txBody>
                    <a:bodyPr/>
                    <a:lstStyle/>
                    <a:p>
                      <a:endParaRPr lang="ru-RU" sz="2000" dirty="0">
                        <a:latin typeface="Times New Roman" pitchFamily="18" charset="0"/>
                        <a:cs typeface="Times New Roman" pitchFamily="18" charset="0"/>
                      </a:endParaRPr>
                    </a:p>
                  </a:txBody>
                  <a:tcPr/>
                </a:tc>
              </a:tr>
              <a:tr h="1689722">
                <a:tc>
                  <a:txBody>
                    <a:bodyPr/>
                    <a:lstStyle/>
                    <a:p>
                      <a:r>
                        <a:rPr lang="ru-RU" sz="2000" baseline="0" dirty="0" smtClean="0">
                          <a:latin typeface="Times New Roman" pitchFamily="18" charset="0"/>
                          <a:cs typeface="Times New Roman" pitchFamily="18" charset="0"/>
                        </a:rPr>
                        <a:t>Терапия: конструктивные и полезные диалоги</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Социальный конструктивизм</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Социальная</a:t>
                      </a:r>
                      <a:r>
                        <a:rPr lang="ru-RU" sz="2000" baseline="0" dirty="0" smtClean="0">
                          <a:latin typeface="Times New Roman" pitchFamily="18" charset="0"/>
                          <a:cs typeface="Times New Roman" pitchFamily="18" charset="0"/>
                        </a:rPr>
                        <a:t> конструкция социальных реальностей языковыми средствами</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Множественные</a:t>
                      </a:r>
                      <a:r>
                        <a:rPr lang="ru-RU" sz="2000" baseline="0" dirty="0" smtClean="0">
                          <a:latin typeface="Times New Roman" pitchFamily="18" charset="0"/>
                          <a:cs typeface="Times New Roman" pitchFamily="18" charset="0"/>
                        </a:rPr>
                        <a:t> диалоги, создание кооперативного контекста, «</a:t>
                      </a:r>
                      <a:r>
                        <a:rPr lang="ru-RU" sz="2000" baseline="0" dirty="0" err="1" smtClean="0">
                          <a:latin typeface="Times New Roman" pitchFamily="18" charset="0"/>
                          <a:cs typeface="Times New Roman" pitchFamily="18" charset="0"/>
                        </a:rPr>
                        <a:t>рефлексирующая</a:t>
                      </a:r>
                      <a:r>
                        <a:rPr lang="ru-RU" sz="2000" baseline="0" dirty="0" smtClean="0">
                          <a:latin typeface="Times New Roman" pitchFamily="18" charset="0"/>
                          <a:cs typeface="Times New Roman" pitchFamily="18" charset="0"/>
                        </a:rPr>
                        <a:t> команда»</a:t>
                      </a:r>
                      <a:endParaRPr lang="ru-RU" sz="2000" dirty="0">
                        <a:latin typeface="Times New Roman" pitchFamily="18" charset="0"/>
                        <a:cs typeface="Times New Roman" pitchFamily="18" charset="0"/>
                      </a:endParaRPr>
                    </a:p>
                  </a:txBody>
                  <a:tcPr/>
                </a:tc>
              </a:tr>
              <a:tr h="1689722">
                <a:tc>
                  <a:txBody>
                    <a:bodyPr/>
                    <a:lstStyle/>
                    <a:p>
                      <a:r>
                        <a:rPr lang="ru-RU" sz="2000" dirty="0" err="1" smtClean="0">
                          <a:latin typeface="Times New Roman" pitchFamily="18" charset="0"/>
                          <a:cs typeface="Times New Roman" pitchFamily="18" charset="0"/>
                        </a:rPr>
                        <a:t>Рефлексирующая</a:t>
                      </a:r>
                      <a:r>
                        <a:rPr lang="ru-RU" sz="2000" dirty="0" smtClean="0">
                          <a:latin typeface="Times New Roman" pitchFamily="18" charset="0"/>
                          <a:cs typeface="Times New Roman" pitchFamily="18" charset="0"/>
                        </a:rPr>
                        <a:t> команда (Т. Андерсен,1990)</a:t>
                      </a:r>
                      <a:endParaRPr lang="ru-RU"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latin typeface="Times New Roman" pitchFamily="18" charset="0"/>
                          <a:cs typeface="Times New Roman" pitchFamily="18" charset="0"/>
                        </a:rPr>
                        <a:t>Конструктивизм</a:t>
                      </a:r>
                    </a:p>
                    <a:p>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Людям свойственно конструировать</a:t>
                      </a:r>
                      <a:r>
                        <a:rPr lang="ru-RU" sz="2000" baseline="0" dirty="0" smtClean="0">
                          <a:latin typeface="Times New Roman" pitchFamily="18" charset="0"/>
                          <a:cs typeface="Times New Roman" pitchFamily="18" charset="0"/>
                        </a:rPr>
                        <a:t> множественные реальности</a:t>
                      </a:r>
                      <a:endParaRPr lang="ru-RU" sz="2000" dirty="0">
                        <a:latin typeface="Times New Roman" pitchFamily="18" charset="0"/>
                        <a:cs typeface="Times New Roman" pitchFamily="18" charset="0"/>
                      </a:endParaRPr>
                    </a:p>
                  </a:txBody>
                  <a:tcPr/>
                </a:tc>
                <a:tc>
                  <a:txBody>
                    <a:bodyPr/>
                    <a:lstStyle/>
                    <a:p>
                      <a:r>
                        <a:rPr lang="ru-RU" sz="2000" dirty="0" err="1" smtClean="0">
                          <a:latin typeface="Times New Roman" pitchFamily="18" charset="0"/>
                          <a:cs typeface="Times New Roman" pitchFamily="18" charset="0"/>
                        </a:rPr>
                        <a:t>Рефлексирующая</a:t>
                      </a:r>
                      <a:r>
                        <a:rPr lang="ru-RU" sz="2000" dirty="0" smtClean="0">
                          <a:latin typeface="Times New Roman" pitchFamily="18" charset="0"/>
                          <a:cs typeface="Times New Roman" pitchFamily="18" charset="0"/>
                        </a:rPr>
                        <a:t> команда,</a:t>
                      </a:r>
                    </a:p>
                    <a:p>
                      <a:r>
                        <a:rPr lang="ru-RU" sz="2000" dirty="0" smtClean="0">
                          <a:latin typeface="Times New Roman" pitchFamily="18" charset="0"/>
                          <a:cs typeface="Times New Roman" pitchFamily="18" charset="0"/>
                        </a:rPr>
                        <a:t>Кооперация,</a:t>
                      </a:r>
                    </a:p>
                    <a:p>
                      <a:r>
                        <a:rPr lang="ru-RU" sz="2000" dirty="0" smtClean="0">
                          <a:latin typeface="Times New Roman" pitchFamily="18" charset="0"/>
                          <a:cs typeface="Times New Roman" pitchFamily="18" charset="0"/>
                        </a:rPr>
                        <a:t>(сотрудничество)</a:t>
                      </a:r>
                      <a:endParaRPr lang="ru-RU" sz="2000" dirty="0">
                        <a:latin typeface="Times New Roman" pitchFamily="18" charset="0"/>
                        <a:cs typeface="Times New Roman" pitchFamily="18" charset="0"/>
                      </a:endParaRPr>
                    </a:p>
                  </a:txBody>
                  <a:tcPr/>
                </a:tc>
              </a:tr>
            </a:tbl>
          </a:graphicData>
        </a:graphic>
      </p:graphicFrame>
    </p:spTree>
  </p:cSld>
  <p:clrMapOvr>
    <a:masterClrMapping/>
  </p:clrMapOvr>
  <p:transition>
    <p:diamon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p:cNvGraphicFramePr>
          <p:nvPr/>
        </p:nvGraphicFramePr>
        <p:xfrm>
          <a:off x="285720" y="500040"/>
          <a:ext cx="8572560" cy="5214975"/>
        </p:xfrm>
        <a:graphic>
          <a:graphicData uri="http://schemas.openxmlformats.org/drawingml/2006/table">
            <a:tbl>
              <a:tblPr firstRow="1" bandRow="1">
                <a:tableStyleId>{5C22544A-7EE6-4342-B048-85BDC9FD1C3A}</a:tableStyleId>
              </a:tblPr>
              <a:tblGrid>
                <a:gridCol w="2089562"/>
                <a:gridCol w="2089562"/>
                <a:gridCol w="2089562"/>
                <a:gridCol w="2303874"/>
              </a:tblGrid>
              <a:tr h="802847">
                <a:tc>
                  <a:txBody>
                    <a:bodyPr/>
                    <a:lstStyle/>
                    <a:p>
                      <a:r>
                        <a:rPr lang="ru-RU" sz="2000" dirty="0" smtClean="0">
                          <a:latin typeface="Times New Roman" pitchFamily="18" charset="0"/>
                          <a:cs typeface="Times New Roman" pitchFamily="18" charset="0"/>
                        </a:rPr>
                        <a:t>Автор</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Происхождение</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Определение системы</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Основные методы</a:t>
                      </a:r>
                      <a:endParaRPr lang="ru-RU" sz="2000" dirty="0">
                        <a:latin typeface="Times New Roman" pitchFamily="18" charset="0"/>
                        <a:cs typeface="Times New Roman" pitchFamily="18" charset="0"/>
                      </a:endParaRPr>
                    </a:p>
                  </a:txBody>
                  <a:tcPr/>
                </a:tc>
              </a:tr>
              <a:tr h="596946">
                <a:tc gridSpan="4">
                  <a:txBody>
                    <a:bodyPr/>
                    <a:lstStyle/>
                    <a:p>
                      <a:pPr algn="ctr"/>
                      <a:r>
                        <a:rPr lang="ru-RU" sz="2000" b="1" dirty="0" smtClean="0">
                          <a:latin typeface="Times New Roman" pitchFamily="18" charset="0"/>
                          <a:cs typeface="Times New Roman" pitchFamily="18" charset="0"/>
                        </a:rPr>
                        <a:t>продолжение…</a:t>
                      </a:r>
                      <a:endParaRPr lang="ru-RU" sz="2000" b="1" dirty="0">
                        <a:latin typeface="Times New Roman" pitchFamily="18" charset="0"/>
                        <a:cs typeface="Times New Roman" pitchFamily="18" charset="0"/>
                      </a:endParaRPr>
                    </a:p>
                  </a:txBody>
                  <a:tcPr/>
                </a:tc>
                <a:tc hMerge="1">
                  <a:txBody>
                    <a:bodyPr/>
                    <a:lstStyle/>
                    <a:p>
                      <a:endParaRPr lang="ru-RU" sz="2000" dirty="0">
                        <a:latin typeface="Times New Roman" pitchFamily="18" charset="0"/>
                        <a:cs typeface="Times New Roman" pitchFamily="18" charset="0"/>
                      </a:endParaRPr>
                    </a:p>
                  </a:txBody>
                  <a:tcPr/>
                </a:tc>
                <a:tc hMerge="1">
                  <a:txBody>
                    <a:bodyPr/>
                    <a:lstStyle/>
                    <a:p>
                      <a:endParaRPr lang="ru-RU" sz="2000" dirty="0">
                        <a:latin typeface="Times New Roman" pitchFamily="18" charset="0"/>
                        <a:cs typeface="Times New Roman" pitchFamily="18" charset="0"/>
                      </a:endParaRPr>
                    </a:p>
                  </a:txBody>
                  <a:tcPr/>
                </a:tc>
                <a:tc hMerge="1">
                  <a:txBody>
                    <a:bodyPr/>
                    <a:lstStyle/>
                    <a:p>
                      <a:endParaRPr lang="ru-RU" sz="2000" dirty="0">
                        <a:latin typeface="Times New Roman" pitchFamily="18" charset="0"/>
                        <a:cs typeface="Times New Roman" pitchFamily="18" charset="0"/>
                      </a:endParaRPr>
                    </a:p>
                  </a:txBody>
                  <a:tcPr/>
                </a:tc>
              </a:tr>
              <a:tr h="1785780">
                <a:tc>
                  <a:txBody>
                    <a:bodyPr/>
                    <a:lstStyle/>
                    <a:p>
                      <a:r>
                        <a:rPr lang="ru-RU" sz="2000" baseline="0" dirty="0" smtClean="0">
                          <a:latin typeface="Times New Roman" pitchFamily="18" charset="0"/>
                          <a:cs typeface="Times New Roman" pitchFamily="18" charset="0"/>
                        </a:rPr>
                        <a:t>Терапия как </a:t>
                      </a:r>
                      <a:r>
                        <a:rPr lang="ru-RU" sz="2000" baseline="0" dirty="0" err="1" smtClean="0">
                          <a:latin typeface="Times New Roman" pitchFamily="18" charset="0"/>
                          <a:cs typeface="Times New Roman" pitchFamily="18" charset="0"/>
                        </a:rPr>
                        <a:t>деконструкция</a:t>
                      </a:r>
                      <a:endParaRPr lang="ru-RU" sz="2000" baseline="0" dirty="0" smtClean="0">
                        <a:latin typeface="Times New Roman" pitchFamily="18" charset="0"/>
                        <a:cs typeface="Times New Roman" pitchFamily="18" charset="0"/>
                      </a:endParaRPr>
                    </a:p>
                    <a:p>
                      <a:r>
                        <a:rPr lang="ru-RU" sz="2000" baseline="0" dirty="0" smtClean="0">
                          <a:latin typeface="Times New Roman" pitchFamily="18" charset="0"/>
                          <a:cs typeface="Times New Roman" pitchFamily="18" charset="0"/>
                        </a:rPr>
                        <a:t>(М.Уайт,1992)</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Философия</a:t>
                      </a:r>
                      <a:r>
                        <a:rPr lang="ru-RU" sz="2000" baseline="0" dirty="0" smtClean="0">
                          <a:latin typeface="Times New Roman" pitchFamily="18" charset="0"/>
                          <a:cs typeface="Times New Roman" pitchFamily="18" charset="0"/>
                        </a:rPr>
                        <a:t> постмодернизма (Дж. </a:t>
                      </a:r>
                      <a:r>
                        <a:rPr lang="ru-RU" sz="2000" baseline="0" dirty="0" err="1" smtClean="0">
                          <a:latin typeface="Times New Roman" pitchFamily="18" charset="0"/>
                          <a:cs typeface="Times New Roman" pitchFamily="18" charset="0"/>
                        </a:rPr>
                        <a:t>Деррида</a:t>
                      </a:r>
                      <a:r>
                        <a:rPr lang="ru-RU" sz="2000" baseline="0" dirty="0" smtClean="0">
                          <a:latin typeface="Times New Roman" pitchFamily="18" charset="0"/>
                          <a:cs typeface="Times New Roman" pitchFamily="18" charset="0"/>
                        </a:rPr>
                        <a:t>, М.Фуко)</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Системы</a:t>
                      </a:r>
                      <a:r>
                        <a:rPr lang="ru-RU" sz="2000" baseline="0" dirty="0" smtClean="0">
                          <a:latin typeface="Times New Roman" pitchFamily="18" charset="0"/>
                          <a:cs typeface="Times New Roman" pitchFamily="18" charset="0"/>
                        </a:rPr>
                        <a:t> состоят из историй, люди являются рассказчиками</a:t>
                      </a:r>
                      <a:endParaRPr lang="ru-RU" sz="2000" dirty="0">
                        <a:latin typeface="Times New Roman" pitchFamily="18" charset="0"/>
                        <a:cs typeface="Times New Roman" pitchFamily="18" charset="0"/>
                      </a:endParaRPr>
                    </a:p>
                  </a:txBody>
                  <a:tcPr/>
                </a:tc>
                <a:tc>
                  <a:txBody>
                    <a:bodyPr/>
                    <a:lstStyle/>
                    <a:p>
                      <a:r>
                        <a:rPr lang="ru-RU" sz="2000" dirty="0" err="1" smtClean="0">
                          <a:latin typeface="Times New Roman" pitchFamily="18" charset="0"/>
                          <a:cs typeface="Times New Roman" pitchFamily="18" charset="0"/>
                        </a:rPr>
                        <a:t>Экстернализация</a:t>
                      </a:r>
                      <a:r>
                        <a:rPr lang="ru-RU" sz="2000" dirty="0" smtClean="0">
                          <a:latin typeface="Times New Roman" pitchFamily="18" charset="0"/>
                          <a:cs typeface="Times New Roman" pitchFamily="18" charset="0"/>
                        </a:rPr>
                        <a:t>, поиск  исключений</a:t>
                      </a:r>
                      <a:endParaRPr lang="ru-RU" sz="2000" dirty="0">
                        <a:latin typeface="Times New Roman" pitchFamily="18" charset="0"/>
                        <a:cs typeface="Times New Roman" pitchFamily="18" charset="0"/>
                      </a:endParaRPr>
                    </a:p>
                  </a:txBody>
                  <a:tcPr/>
                </a:tc>
              </a:tr>
              <a:tr h="2029402">
                <a:tc>
                  <a:txBody>
                    <a:bodyPr/>
                    <a:lstStyle/>
                    <a:p>
                      <a:r>
                        <a:rPr lang="ru-RU" sz="2000" dirty="0" smtClean="0">
                          <a:latin typeface="Times New Roman" pitchFamily="18" charset="0"/>
                          <a:cs typeface="Times New Roman" pitchFamily="18" charset="0"/>
                        </a:rPr>
                        <a:t>Краткосрочная</a:t>
                      </a:r>
                      <a:r>
                        <a:rPr lang="ru-RU" sz="2000" baseline="0" dirty="0" smtClean="0">
                          <a:latin typeface="Times New Roman" pitchFamily="18" charset="0"/>
                          <a:cs typeface="Times New Roman" pitchFamily="18" charset="0"/>
                        </a:rPr>
                        <a:t> </a:t>
                      </a:r>
                      <a:r>
                        <a:rPr lang="ru-RU" sz="2000" baseline="0" dirty="0" err="1" smtClean="0">
                          <a:latin typeface="Times New Roman" pitchFamily="18" charset="0"/>
                          <a:cs typeface="Times New Roman" pitchFamily="18" charset="0"/>
                        </a:rPr>
                        <a:t>терапия,ориентированная</a:t>
                      </a:r>
                      <a:r>
                        <a:rPr lang="ru-RU" sz="2000" baseline="0" dirty="0" smtClean="0">
                          <a:latin typeface="Times New Roman" pitchFamily="18" charset="0"/>
                          <a:cs typeface="Times New Roman" pitchFamily="18" charset="0"/>
                        </a:rPr>
                        <a:t> на решение</a:t>
                      </a:r>
                      <a:endParaRPr lang="ru-RU"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latin typeface="Times New Roman" pitchFamily="18" charset="0"/>
                          <a:cs typeface="Times New Roman" pitchFamily="18" charset="0"/>
                        </a:rPr>
                        <a:t>Философия</a:t>
                      </a:r>
                      <a:r>
                        <a:rPr lang="ru-RU" sz="2000" baseline="0" dirty="0" smtClean="0">
                          <a:latin typeface="Times New Roman" pitchFamily="18" charset="0"/>
                          <a:cs typeface="Times New Roman" pitchFamily="18" charset="0"/>
                        </a:rPr>
                        <a:t> языка</a:t>
                      </a:r>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«От</a:t>
                      </a:r>
                      <a:r>
                        <a:rPr lang="ru-RU" sz="2000" baseline="0" dirty="0" smtClean="0">
                          <a:latin typeface="Times New Roman" pitchFamily="18" charset="0"/>
                          <a:cs typeface="Times New Roman" pitchFamily="18" charset="0"/>
                        </a:rPr>
                        <a:t> языка некуда деться»</a:t>
                      </a:r>
                      <a:endParaRPr lang="ru-RU" sz="2000" dirty="0">
                        <a:latin typeface="Times New Roman" pitchFamily="18" charset="0"/>
                        <a:cs typeface="Times New Roman" pitchFamily="18" charset="0"/>
                      </a:endParaRPr>
                    </a:p>
                  </a:txBody>
                  <a:tcPr/>
                </a:tc>
                <a:tc>
                  <a:txBody>
                    <a:bodyPr/>
                    <a:lstStyle/>
                    <a:p>
                      <a:r>
                        <a:rPr lang="ru-RU" sz="2000" dirty="0" smtClean="0">
                          <a:latin typeface="Times New Roman" pitchFamily="18" charset="0"/>
                          <a:cs typeface="Times New Roman" pitchFamily="18" charset="0"/>
                        </a:rPr>
                        <a:t>Разговор</a:t>
                      </a:r>
                      <a:r>
                        <a:rPr lang="ru-RU" sz="2000" baseline="0" dirty="0" smtClean="0">
                          <a:latin typeface="Times New Roman" pitchFamily="18" charset="0"/>
                          <a:cs typeface="Times New Roman" pitchFamily="18" charset="0"/>
                        </a:rPr>
                        <a:t> нацелен на решение, «чудесные (волшебные) вопросы, домашние задания</a:t>
                      </a:r>
                      <a:endParaRPr lang="ru-RU" sz="2000" dirty="0">
                        <a:latin typeface="Times New Roman" pitchFamily="18" charset="0"/>
                        <a:cs typeface="Times New Roman" pitchFamily="18" charset="0"/>
                      </a:endParaRPr>
                    </a:p>
                  </a:txBody>
                  <a:tcPr/>
                </a:tc>
              </a:tr>
            </a:tbl>
          </a:graphicData>
        </a:graphic>
      </p:graphicFrame>
    </p:spTree>
  </p:cSld>
  <p:clrMapOvr>
    <a:masterClrMapping/>
  </p:clrMapOvr>
  <p:transition>
    <p:diamon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857232"/>
            <a:ext cx="8401080" cy="5150059"/>
          </a:xfrm>
        </p:spPr>
        <p:txBody>
          <a:bodyPr>
            <a:normAutofit/>
          </a:bodyPr>
          <a:lstStyle/>
          <a:p>
            <a:r>
              <a:rPr lang="ru-RU" sz="2400" dirty="0" smtClean="0">
                <a:latin typeface="Times New Roman" pitchFamily="18" charset="0"/>
                <a:cs typeface="Times New Roman" pitchFamily="18" charset="0"/>
              </a:rPr>
              <a:t>Методологические принципы системной семейной психотерапии отрицают простое, непосредственное общение психотерапевта с семьей. Одна из целей психотерапевтического общения - </a:t>
            </a:r>
            <a:r>
              <a:rPr lang="ru-RU" sz="2400" b="1" dirty="0" smtClean="0">
                <a:latin typeface="Times New Roman" pitchFamily="18" charset="0"/>
                <a:cs typeface="Times New Roman" pitchFamily="18" charset="0"/>
              </a:rPr>
              <a:t>проверка системной гипотезы.</a:t>
            </a:r>
          </a:p>
          <a:p>
            <a:r>
              <a:rPr lang="ru-RU" sz="2400" dirty="0" smtClean="0">
                <a:latin typeface="Times New Roman" pitchFamily="18" charset="0"/>
                <a:cs typeface="Times New Roman" pitchFamily="18" charset="0"/>
              </a:rPr>
              <a:t>Следовательно, семейная система клиентов стремится поглотить терапевта, распространить свои правила на общение с терапевтом, сформировать с ним коалиции, получить признание своему мифу и </a:t>
            </a:r>
            <a:r>
              <a:rPr lang="ru-RU" sz="2400" dirty="0" err="1" smtClean="0">
                <a:latin typeface="Times New Roman" pitchFamily="18" charset="0"/>
                <a:cs typeface="Times New Roman" pitchFamily="18" charset="0"/>
              </a:rPr>
              <a:t>т.п</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Методологические принципы системного подхода обеспечивают защиту терапевта от влияния семейной системы.</a:t>
            </a:r>
          </a:p>
          <a:p>
            <a:endParaRPr lang="ru-RU" sz="2400"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274638"/>
            <a:ext cx="8229600" cy="511156"/>
          </a:xfrm>
        </p:spPr>
        <p:txBody>
          <a:bodyPr>
            <a:noAutofit/>
          </a:bodyPr>
          <a:lstStyle/>
          <a:p>
            <a:r>
              <a:rPr lang="ru-RU" sz="2000" dirty="0" smtClean="0">
                <a:solidFill>
                  <a:schemeClr val="tx1"/>
                </a:solidFill>
                <a:latin typeface="Times New Roman" pitchFamily="18" charset="0"/>
                <a:cs typeface="Times New Roman" pitchFamily="18" charset="0"/>
              </a:rPr>
              <a:t>Методологические принципы системной семейной психотерапии</a:t>
            </a:r>
            <a:br>
              <a:rPr lang="ru-RU" sz="2000" dirty="0" smtClean="0">
                <a:solidFill>
                  <a:schemeClr val="tx1"/>
                </a:solidFill>
                <a:latin typeface="Times New Roman" pitchFamily="18" charset="0"/>
                <a:cs typeface="Times New Roman" pitchFamily="18" charset="0"/>
              </a:rPr>
            </a:br>
            <a:endParaRPr lang="ru-RU" sz="2000" dirty="0">
              <a:solidFill>
                <a:schemeClr val="tx1"/>
              </a:solidFill>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357166"/>
            <a:ext cx="8186766" cy="5650125"/>
          </a:xfrm>
        </p:spPr>
        <p:txBody>
          <a:bodyPr>
            <a:normAutofit fontScale="85000" lnSpcReduction="20000"/>
          </a:bodyPr>
          <a:lstStyle/>
          <a:p>
            <a:r>
              <a:rPr lang="ru-RU" dirty="0" smtClean="0">
                <a:latin typeface="Times New Roman" pitchFamily="18" charset="0"/>
                <a:cs typeface="Times New Roman" pitchFamily="18" charset="0"/>
              </a:rPr>
              <a:t>Наиболее известные и широко используемые принципы - это </a:t>
            </a:r>
            <a:r>
              <a:rPr lang="ru-RU" dirty="0" err="1" smtClean="0">
                <a:latin typeface="Times New Roman" pitchFamily="18" charset="0"/>
                <a:cs typeface="Times New Roman" pitchFamily="18" charset="0"/>
              </a:rPr>
              <a:t>циркулярность</a:t>
            </a:r>
            <a:r>
              <a:rPr lang="ru-RU" dirty="0" smtClean="0">
                <a:latin typeface="Times New Roman" pitchFamily="18" charset="0"/>
                <a:cs typeface="Times New Roman" pitchFamily="18" charset="0"/>
              </a:rPr>
              <a:t>, нейтральность и гипотетичность (</a:t>
            </a:r>
            <a:r>
              <a:rPr lang="ru-RU" dirty="0" err="1" smtClean="0">
                <a:latin typeface="Times New Roman" pitchFamily="18" charset="0"/>
                <a:cs typeface="Times New Roman" pitchFamily="18" charset="0"/>
              </a:rPr>
              <a:t>Palazzoli</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et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al</a:t>
            </a:r>
            <a:r>
              <a:rPr lang="ru-RU" dirty="0" smtClean="0">
                <a:latin typeface="Times New Roman" pitchFamily="18" charset="0"/>
                <a:cs typeface="Times New Roman" pitchFamily="18" charset="0"/>
              </a:rPr>
              <a:t>., 1980).</a:t>
            </a:r>
          </a:p>
          <a:p>
            <a:r>
              <a:rPr lang="ru-RU" b="1" dirty="0" err="1" smtClean="0">
                <a:latin typeface="Times New Roman" pitchFamily="18" charset="0"/>
                <a:cs typeface="Times New Roman" pitchFamily="18" charset="0"/>
              </a:rPr>
              <a:t>Циркулярность</a:t>
            </a:r>
            <a:r>
              <a:rPr lang="ru-RU" dirty="0" smtClean="0">
                <a:latin typeface="Times New Roman" pitchFamily="18" charset="0"/>
                <a:cs typeface="Times New Roman" pitchFamily="18" charset="0"/>
              </a:rPr>
              <a:t>. Этот принцип гласит: все, что происходит в семье, подчиняется не линейной, а циркулярной логике.</a:t>
            </a:r>
          </a:p>
          <a:p>
            <a:r>
              <a:rPr lang="ru-RU" b="1" dirty="0" smtClean="0">
                <a:latin typeface="Times New Roman" pitchFamily="18" charset="0"/>
                <a:cs typeface="Times New Roman" pitchFamily="18" charset="0"/>
              </a:rPr>
              <a:t>Нейтральность</a:t>
            </a:r>
            <a:r>
              <a:rPr lang="ru-RU" dirty="0" smtClean="0">
                <a:latin typeface="Times New Roman" pitchFamily="18" charset="0"/>
                <a:cs typeface="Times New Roman" pitchFamily="18" charset="0"/>
              </a:rPr>
              <a:t>. Принцип нейтральности утверждает: эффективная психотерапия требует сохранения психотерапевтом нейтральной позиции. Он равно сочувствует всем членам семьи, не присоединяется внутренне ни к кому и обеспечивает всем членам семьи равные возможности говорить и быть услышанным и понятым.</a:t>
            </a:r>
          </a:p>
          <a:p>
            <a:r>
              <a:rPr lang="ru-RU" b="1" dirty="0" smtClean="0">
                <a:latin typeface="Times New Roman" pitchFamily="18" charset="0"/>
                <a:cs typeface="Times New Roman" pitchFamily="18" charset="0"/>
              </a:rPr>
              <a:t>Гипотетичность.</a:t>
            </a:r>
            <a:r>
              <a:rPr lang="ru-RU" dirty="0" smtClean="0">
                <a:latin typeface="Times New Roman" pitchFamily="18" charset="0"/>
                <a:cs typeface="Times New Roman" pitchFamily="18" charset="0"/>
              </a:rPr>
              <a:t> Основная цель общения терапевта с семьей - проверка гипотезы о цели и смысле семейной дисфункции. Основные вопросы, которые задает себе семейный психотерапевт: "</a:t>
            </a:r>
            <a:r>
              <a:rPr lang="ru-RU" b="1" dirty="0" smtClean="0">
                <a:latin typeface="Times New Roman" pitchFamily="18" charset="0"/>
                <a:cs typeface="Times New Roman" pitchFamily="18" charset="0"/>
              </a:rPr>
              <a:t>Зачем</a:t>
            </a:r>
            <a:r>
              <a:rPr lang="ru-RU" dirty="0" smtClean="0">
                <a:latin typeface="Times New Roman" pitchFamily="18" charset="0"/>
                <a:cs typeface="Times New Roman" pitchFamily="18" charset="0"/>
              </a:rPr>
              <a:t> в семье происходит то, что происходит? Каким образом наблюдаемая дисфункция используется системой?"</a:t>
            </a:r>
          </a:p>
          <a:p>
            <a:endParaRPr lang="ru-RU" dirty="0"/>
          </a:p>
        </p:txBody>
      </p:sp>
    </p:spTree>
  </p:cSld>
  <p:clrMapOvr>
    <a:masterClrMapping/>
  </p:clrMapOvr>
  <p:transition>
    <p:diamon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sz="2800" b="1" dirty="0" smtClean="0"/>
              <a:t>Принцип и техника </a:t>
            </a:r>
            <a:r>
              <a:rPr lang="ru-RU" sz="2800" b="1" i="1" dirty="0" smtClean="0"/>
              <a:t>позитивной коннотации</a:t>
            </a:r>
            <a:endParaRPr lang="ru-RU" b="1" dirty="0" smtClean="0"/>
          </a:p>
          <a:p>
            <a:pPr>
              <a:buNone/>
            </a:pPr>
            <a:r>
              <a:rPr lang="ru-RU" dirty="0" smtClean="0"/>
              <a:t>Вытекает из органичного и полного понимания семейных процессов и отражает</a:t>
            </a:r>
          </a:p>
          <a:p>
            <a:pPr>
              <a:buNone/>
            </a:pPr>
            <a:r>
              <a:rPr lang="ru-RU" dirty="0" smtClean="0"/>
              <a:t>- позитивные мотивы и намерения членов семьи, поведение которых поддерживает существование симптомов, </a:t>
            </a:r>
          </a:p>
          <a:p>
            <a:pPr>
              <a:buNone/>
            </a:pPr>
            <a:r>
              <a:rPr lang="ru-RU" dirty="0" smtClean="0"/>
              <a:t>- системную функцию симптоматического поведения</a:t>
            </a:r>
            <a:endParaRPr lang="ru-RU" dirty="0"/>
          </a:p>
        </p:txBody>
      </p:sp>
      <p:sp>
        <p:nvSpPr>
          <p:cNvPr id="3" name="Заголовок 2"/>
          <p:cNvSpPr>
            <a:spLocks noGrp="1"/>
          </p:cNvSpPr>
          <p:nvPr>
            <p:ph type="title"/>
          </p:nvPr>
        </p:nvSpPr>
        <p:spPr/>
        <p:txBody>
          <a:bodyPr>
            <a:normAutofit/>
          </a:bodyPr>
          <a:lstStyle/>
          <a:p>
            <a:r>
              <a:rPr lang="ru-RU" sz="2400" b="0" dirty="0" smtClean="0">
                <a:solidFill>
                  <a:schemeClr val="tx1"/>
                </a:solidFill>
              </a:rPr>
              <a:t>Роль позитивной коннотации:</a:t>
            </a:r>
            <a:endParaRPr lang="ru-RU" sz="2400" b="0" dirty="0">
              <a:solidFill>
                <a:schemeClr val="tx1"/>
              </a:solidFill>
            </a:endParaRPr>
          </a:p>
        </p:txBody>
      </p:sp>
    </p:spTree>
  </p:cSld>
  <p:clrMapOvr>
    <a:masterClrMapping/>
  </p:clrMapOvr>
  <p:transition>
    <p:diamon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428604"/>
            <a:ext cx="8643966" cy="5857916"/>
          </a:xfrm>
        </p:spPr>
        <p:txBody>
          <a:bodyPr>
            <a:noAutofit/>
          </a:bodyPr>
          <a:lstStyle/>
          <a:p>
            <a:r>
              <a:rPr lang="ru-RU" sz="2000" dirty="0" smtClean="0">
                <a:latin typeface="Times New Roman" pitchFamily="18" charset="0"/>
                <a:cs typeface="Times New Roman" pitchFamily="18" charset="0"/>
              </a:rPr>
              <a:t>Первичная гипотеза терапевта и определяет его стратегию беседы с семьей. В тех случаях, когда у терапевта не сформулирована первичная гипотеза, его беседа с семьей хаотична.</a:t>
            </a:r>
          </a:p>
          <a:p>
            <a:r>
              <a:rPr lang="ru-RU" sz="2000" dirty="0" smtClean="0">
                <a:latin typeface="Times New Roman" pitchFamily="18" charset="0"/>
                <a:cs typeface="Times New Roman" pitchFamily="18" charset="0"/>
              </a:rPr>
              <a:t>Для того, чтобы оценить семейную систему, необходимо собрать </a:t>
            </a:r>
            <a:r>
              <a:rPr lang="ru-RU" sz="2000" b="1" i="1" dirty="0" smtClean="0">
                <a:latin typeface="Times New Roman" pitchFamily="18" charset="0"/>
                <a:cs typeface="Times New Roman" pitchFamily="18" charset="0"/>
              </a:rPr>
              <a:t>информацию об истории семьи</a:t>
            </a:r>
            <a:r>
              <a:rPr lang="ru-RU" sz="2000" dirty="0" smtClean="0">
                <a:latin typeface="Times New Roman" pitchFamily="18" charset="0"/>
                <a:cs typeface="Times New Roman" pitchFamily="18" charset="0"/>
              </a:rPr>
              <a:t>. Для получения базовых фактов обычно достаточно одной-двух сессий, но весь процесс исторического исследования может потребовать и больше времени. Беседы ведутся, как правило, с одним из супругов или с супружеской парой. Информация структурируется, а в результате беседы должна быть получена </a:t>
            </a:r>
            <a:r>
              <a:rPr lang="ru-RU" sz="2000" dirty="0" err="1" smtClean="0">
                <a:latin typeface="Times New Roman" pitchFamily="18" charset="0"/>
                <a:cs typeface="Times New Roman" pitchFamily="18" charset="0"/>
              </a:rPr>
              <a:t>генограмма</a:t>
            </a:r>
            <a:r>
              <a:rPr lang="ru-RU" sz="2000" dirty="0" smtClean="0">
                <a:latin typeface="Times New Roman" pitchFamily="18" charset="0"/>
                <a:cs typeface="Times New Roman" pitchFamily="18" charset="0"/>
              </a:rPr>
              <a:t> семьи.</a:t>
            </a:r>
          </a:p>
          <a:p>
            <a:r>
              <a:rPr lang="ru-RU" sz="2000" b="1" i="1" dirty="0" smtClean="0">
                <a:latin typeface="Times New Roman" pitchFamily="18" charset="0"/>
                <a:cs typeface="Times New Roman" pitchFamily="18" charset="0"/>
              </a:rPr>
              <a:t>Терапевт не должен забывать, что он имеет дело с живыми людьми, к тому же находящимися в данный период в состоянии стресса</a:t>
            </a:r>
            <a:r>
              <a:rPr lang="ru-RU" sz="2000" i="1" dirty="0" smtClean="0">
                <a:latin typeface="Times New Roman" pitchFamily="18" charset="0"/>
                <a:cs typeface="Times New Roman" pitchFamily="18" charset="0"/>
              </a:rPr>
              <a:t>. Важно, чтобы он объяснил семье важность сбора информации о семейной истории и построения </a:t>
            </a:r>
            <a:r>
              <a:rPr lang="ru-RU" sz="2000" i="1" dirty="0" err="1" smtClean="0">
                <a:latin typeface="Times New Roman" pitchFamily="18" charset="0"/>
                <a:cs typeface="Times New Roman" pitchFamily="18" charset="0"/>
              </a:rPr>
              <a:t>генограммы</a:t>
            </a:r>
            <a:r>
              <a:rPr lang="ru-RU" sz="2000" i="1" dirty="0" smtClean="0">
                <a:latin typeface="Times New Roman" pitchFamily="18" charset="0"/>
                <a:cs typeface="Times New Roman" pitchFamily="18" charset="0"/>
              </a:rPr>
              <a:t>. Кроме того, важно, чтобы во время своих изысканий терапевт был внимателен к актуальному состоянию членов семьи к их потребности обсуждать проблему, которая привела их в терапию именно сейчас</a:t>
            </a:r>
            <a:endParaRPr lang="ru-RU" sz="2000"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cstate="print"/>
          <a:srcRect/>
          <a:stretch>
            <a:fillRect/>
          </a:stretch>
        </p:blipFill>
        <p:spPr>
          <a:xfrm>
            <a:off x="0" y="-142875"/>
            <a:ext cx="9072563" cy="7143750"/>
          </a:xfrm>
          <a:noFill/>
        </p:spPr>
      </p:pic>
      <p:sp>
        <p:nvSpPr>
          <p:cNvPr id="5" name="TextBox 2"/>
          <p:cNvSpPr txBox="1">
            <a:spLocks noChangeArrowheads="1"/>
          </p:cNvSpPr>
          <p:nvPr/>
        </p:nvSpPr>
        <p:spPr bwMode="auto">
          <a:xfrm>
            <a:off x="6215074" y="6357938"/>
            <a:ext cx="2827326" cy="369887"/>
          </a:xfrm>
          <a:prstGeom prst="rect">
            <a:avLst/>
          </a:prstGeom>
          <a:noFill/>
          <a:ln w="9525">
            <a:noFill/>
            <a:miter lim="800000"/>
            <a:headEnd/>
            <a:tailEnd/>
          </a:ln>
        </p:spPr>
        <p:txBody>
          <a:bodyPr wrap="square">
            <a:spAutoFit/>
          </a:bodyPr>
          <a:lstStyle/>
          <a:p>
            <a:r>
              <a:rPr lang="ru-RU" dirty="0"/>
              <a:t>И. Ю. </a:t>
            </a:r>
            <a:r>
              <a:rPr lang="ru-RU" dirty="0" err="1"/>
              <a:t>Хамитова</a:t>
            </a:r>
            <a:r>
              <a:rPr lang="ru-RU" dirty="0"/>
              <a:t>  (2004)</a:t>
            </a:r>
          </a:p>
        </p:txBody>
      </p:sp>
    </p:spTree>
  </p:cSld>
  <p:clrMapOvr>
    <a:masterClrMapping/>
  </p:clrMapOvr>
  <p:transition>
    <p:diamon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143000"/>
            <a:ext cx="8229600" cy="5286375"/>
          </a:xfrm>
        </p:spPr>
        <p:txBody>
          <a:bodyPr>
            <a:normAutofit fontScale="92500"/>
          </a:bodyPr>
          <a:lstStyle/>
          <a:p>
            <a:pPr marL="365760" indent="-256032" eaLnBrk="1" fontAlgn="auto" hangingPunct="1">
              <a:lnSpc>
                <a:spcPct val="140000"/>
              </a:lnSpc>
              <a:spcAft>
                <a:spcPts val="0"/>
              </a:spcAft>
              <a:buFont typeface="Wingdings 3"/>
              <a:buChar char=""/>
              <a:defRPr/>
            </a:pPr>
            <a:r>
              <a:rPr lang="ru-RU" sz="2300" dirty="0" smtClean="0">
                <a:latin typeface="Times New Roman" pitchFamily="18" charset="0"/>
                <a:cs typeface="Times New Roman" pitchFamily="18" charset="0"/>
              </a:rPr>
              <a:t>направлены на исследование ситуации, способствуя объяснению и определению проблемы с которой обращается клиент (семья). «Кто? Где? Когда и почему?»</a:t>
            </a:r>
          </a:p>
          <a:p>
            <a:pPr marL="365760" indent="-256032" eaLnBrk="1" fontAlgn="auto" hangingPunct="1">
              <a:lnSpc>
                <a:spcPct val="140000"/>
              </a:lnSpc>
              <a:spcAft>
                <a:spcPts val="0"/>
              </a:spcAft>
              <a:buFont typeface="Wingdings 3"/>
              <a:buChar char=""/>
              <a:defRPr/>
            </a:pPr>
            <a:r>
              <a:rPr lang="ru-RU" sz="2300" b="1" i="1" dirty="0" smtClean="0">
                <a:latin typeface="Times New Roman" pitchFamily="18" charset="0"/>
                <a:cs typeface="Times New Roman" pitchFamily="18" charset="0"/>
              </a:rPr>
              <a:t>Линейная гипотеза</a:t>
            </a:r>
            <a:r>
              <a:rPr lang="ru-RU" sz="2300" dirty="0" smtClean="0">
                <a:latin typeface="Times New Roman" pitchFamily="18" charset="0"/>
                <a:cs typeface="Times New Roman" pitchFamily="18" charset="0"/>
              </a:rPr>
              <a:t> приписывает проблему внутренним свойствам пациента. Она полезна для исследования индивидуального статуса и приводит специалиста к установлению диагноза. Однако на психологическом уровне это может приводить к развитию чувства вины и страха у пациента и членов его семьи, актуализировать защитные механизмы и сопротивление. В психиатрии линейные вопросы задает преимущественно </a:t>
            </a:r>
            <a:r>
              <a:rPr lang="ru-RU" sz="2300" b="1" dirty="0" smtClean="0">
                <a:latin typeface="Times New Roman" pitchFamily="18" charset="0"/>
                <a:cs typeface="Times New Roman" pitchFamily="18" charset="0"/>
              </a:rPr>
              <a:t>врач-психиатр</a:t>
            </a:r>
            <a:r>
              <a:rPr lang="ru-RU" sz="3100" b="1" dirty="0" smtClean="0"/>
              <a:t>.</a:t>
            </a:r>
          </a:p>
          <a:p>
            <a:pPr marL="365760" indent="-256032" eaLnBrk="1" fontAlgn="auto" hangingPunct="1">
              <a:spcAft>
                <a:spcPts val="0"/>
              </a:spcAft>
              <a:buFont typeface="Wingdings 3"/>
              <a:buChar char=""/>
              <a:defRPr/>
            </a:pPr>
            <a:endParaRPr lang="ru-RU" dirty="0"/>
          </a:p>
        </p:txBody>
      </p:sp>
      <p:sp>
        <p:nvSpPr>
          <p:cNvPr id="3" name="Заголовок 2"/>
          <p:cNvSpPr>
            <a:spLocks noGrp="1"/>
          </p:cNvSpPr>
          <p:nvPr>
            <p:ph type="title"/>
          </p:nvPr>
        </p:nvSpPr>
        <p:spPr>
          <a:xfrm>
            <a:off x="457200" y="142852"/>
            <a:ext cx="8229600" cy="1143008"/>
          </a:xfrm>
        </p:spPr>
        <p:txBody>
          <a:bodyPr/>
          <a:lstStyle/>
          <a:p>
            <a:pPr eaLnBrk="1" fontAlgn="auto" hangingPunct="1">
              <a:spcAft>
                <a:spcPts val="0"/>
              </a:spcAft>
              <a:defRPr/>
            </a:pPr>
            <a:r>
              <a:rPr lang="ru-RU" dirty="0" smtClean="0">
                <a:solidFill>
                  <a:schemeClr val="tx1"/>
                </a:solidFill>
              </a:rPr>
              <a:t>Линейные вопросы</a:t>
            </a:r>
            <a:endParaRPr lang="ru-RU" dirty="0">
              <a:solidFill>
                <a:schemeClr val="tx1"/>
              </a:solidFill>
            </a:endParaRPr>
          </a:p>
        </p:txBody>
      </p:sp>
    </p:spTree>
  </p:cSld>
  <p:clrMapOvr>
    <a:masterClrMapping/>
  </p:clrMapOvr>
  <p:transition>
    <p:diamon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Содержимое 1"/>
          <p:cNvSpPr>
            <a:spLocks noGrp="1"/>
          </p:cNvSpPr>
          <p:nvPr>
            <p:ph idx="1"/>
          </p:nvPr>
        </p:nvSpPr>
        <p:spPr/>
        <p:txBody>
          <a:bodyPr/>
          <a:lstStyle/>
          <a:p>
            <a:pPr eaLnBrk="1" hangingPunct="1"/>
            <a:r>
              <a:rPr lang="ru-RU" dirty="0" smtClean="0">
                <a:latin typeface="Times New Roman" pitchFamily="18" charset="0"/>
                <a:cs typeface="Times New Roman" pitchFamily="18" charset="0"/>
              </a:rPr>
              <a:t>позволяют исследовать устойчивые картины взаимоотношений, которые связывают личность, действия, идеи, чувства, события, контексты за счет выяснения различий и последствий поведения. </a:t>
            </a:r>
          </a:p>
          <a:p>
            <a:pPr eaLnBrk="1" hangingPunct="1"/>
            <a:endParaRPr lang="ru-RU" i="1" dirty="0" smtClean="0">
              <a:latin typeface="Times New Roman" pitchFamily="18" charset="0"/>
              <a:cs typeface="Times New Roman" pitchFamily="18" charset="0"/>
            </a:endParaRPr>
          </a:p>
          <a:p>
            <a:pPr eaLnBrk="1" hangingPunct="1"/>
            <a:r>
              <a:rPr lang="ru-RU" b="1" i="1" dirty="0" smtClean="0">
                <a:latin typeface="Times New Roman" pitchFamily="18" charset="0"/>
                <a:cs typeface="Times New Roman" pitchFamily="18" charset="0"/>
              </a:rPr>
              <a:t>Системная гипотеза</a:t>
            </a:r>
            <a:r>
              <a:rPr lang="ru-RU" dirty="0" smtClean="0">
                <a:latin typeface="Times New Roman" pitchFamily="18" charset="0"/>
                <a:cs typeface="Times New Roman" pitchFamily="18" charset="0"/>
              </a:rPr>
              <a:t> основывается на том, что все явления так или иначе взаимосвязаны.</a:t>
            </a:r>
          </a:p>
        </p:txBody>
      </p:sp>
      <p:sp>
        <p:nvSpPr>
          <p:cNvPr id="3" name="Заголовок 2"/>
          <p:cNvSpPr>
            <a:spLocks noGrp="1"/>
          </p:cNvSpPr>
          <p:nvPr>
            <p:ph type="title"/>
          </p:nvPr>
        </p:nvSpPr>
        <p:spPr/>
        <p:txBody>
          <a:bodyPr/>
          <a:lstStyle/>
          <a:p>
            <a:pPr eaLnBrk="1" fontAlgn="auto" hangingPunct="1">
              <a:spcAft>
                <a:spcPts val="0"/>
              </a:spcAft>
              <a:defRPr/>
            </a:pPr>
            <a:r>
              <a:rPr lang="ru-RU" dirty="0" smtClean="0">
                <a:solidFill>
                  <a:schemeClr val="tx1"/>
                </a:solidFill>
              </a:rPr>
              <a:t>Циркулярные вопросы </a:t>
            </a:r>
            <a:endParaRPr lang="ru-RU" dirty="0">
              <a:solidFill>
                <a:schemeClr val="tx1"/>
              </a:solidFill>
            </a:endParaRPr>
          </a:p>
        </p:txBody>
      </p:sp>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285728"/>
            <a:ext cx="8256490" cy="6286544"/>
          </a:xfrm>
        </p:spPr>
        <p:txBody>
          <a:bodyPr/>
          <a:lstStyle/>
          <a:p>
            <a:pPr algn="ctr"/>
            <a:r>
              <a:rPr lang="ru-RU" dirty="0" smtClean="0">
                <a:solidFill>
                  <a:srgbClr val="FFFF00"/>
                </a:solidFill>
              </a:rPr>
              <a:t>3.Изучение шизофрении</a:t>
            </a:r>
          </a:p>
          <a:p>
            <a:r>
              <a:rPr lang="ru-RU" b="1" i="1" dirty="0" smtClean="0">
                <a:solidFill>
                  <a:schemeClr val="bg1"/>
                </a:solidFill>
                <a:latin typeface="Times New Roman" pitchFamily="18" charset="0"/>
                <a:cs typeface="Times New Roman" pitchFamily="18" charset="0"/>
              </a:rPr>
              <a:t>Группа </a:t>
            </a:r>
            <a:r>
              <a:rPr lang="ru-RU" b="1" i="1" dirty="0" err="1" smtClean="0">
                <a:solidFill>
                  <a:schemeClr val="bg1"/>
                </a:solidFill>
                <a:latin typeface="Times New Roman" pitchFamily="18" charset="0"/>
                <a:cs typeface="Times New Roman" pitchFamily="18" charset="0"/>
              </a:rPr>
              <a:t>Пало-Алъто</a:t>
            </a:r>
            <a:r>
              <a:rPr lang="ru-RU" b="1" i="1" dirty="0" smtClean="0">
                <a:solidFill>
                  <a:schemeClr val="bg1"/>
                </a:solidFill>
                <a:latin typeface="Times New Roman" pitchFamily="18" charset="0"/>
                <a:cs typeface="Times New Roman" pitchFamily="18" charset="0"/>
              </a:rPr>
              <a:t>.</a:t>
            </a:r>
            <a:r>
              <a:rPr lang="ru-RU" i="1" dirty="0" smtClean="0">
                <a:solidFill>
                  <a:schemeClr val="bg1"/>
                </a:solidFill>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Группа Пало-Альто начала работать под руководством антрополога Грегори </a:t>
            </a:r>
            <a:r>
              <a:rPr lang="ru-RU" dirty="0" err="1" smtClean="0">
                <a:solidFill>
                  <a:schemeClr val="bg1"/>
                </a:solidFill>
                <a:latin typeface="Times New Roman" pitchFamily="18" charset="0"/>
                <a:cs typeface="Times New Roman" pitchFamily="18" charset="0"/>
              </a:rPr>
              <a:t>Бейтсона</a:t>
            </a:r>
            <a:r>
              <a:rPr lang="ru-RU" dirty="0" smtClean="0">
                <a:solidFill>
                  <a:schemeClr val="bg1"/>
                </a:solidFill>
                <a:latin typeface="Times New Roman" pitchFamily="18" charset="0"/>
                <a:cs typeface="Times New Roman" pitchFamily="18" charset="0"/>
              </a:rPr>
              <a:t>, работавшего в </a:t>
            </a:r>
            <a:r>
              <a:rPr lang="ru-RU" dirty="0" err="1" smtClean="0">
                <a:solidFill>
                  <a:schemeClr val="bg1"/>
                </a:solidFill>
                <a:latin typeface="Times New Roman" pitchFamily="18" charset="0"/>
                <a:cs typeface="Times New Roman" pitchFamily="18" charset="0"/>
              </a:rPr>
              <a:t>Стэнфордском</a:t>
            </a:r>
            <a:r>
              <a:rPr lang="ru-RU" dirty="0" smtClean="0">
                <a:solidFill>
                  <a:schemeClr val="bg1"/>
                </a:solidFill>
                <a:latin typeface="Times New Roman" pitchFamily="18" charset="0"/>
                <a:cs typeface="Times New Roman" pitchFamily="18" charset="0"/>
              </a:rPr>
              <a:t> университете. В 1952 г. Г. </a:t>
            </a:r>
            <a:r>
              <a:rPr lang="ru-RU" dirty="0" err="1" smtClean="0">
                <a:solidFill>
                  <a:schemeClr val="bg1"/>
                </a:solidFill>
                <a:latin typeface="Times New Roman" pitchFamily="18" charset="0"/>
                <a:cs typeface="Times New Roman" pitchFamily="18" charset="0"/>
              </a:rPr>
              <a:t>Бейтсон</a:t>
            </a:r>
            <a:r>
              <a:rPr lang="ru-RU" dirty="0" smtClean="0">
                <a:solidFill>
                  <a:schemeClr val="bg1"/>
                </a:solidFill>
                <a:latin typeface="Times New Roman" pitchFamily="18" charset="0"/>
                <a:cs typeface="Times New Roman" pitchFamily="18" charset="0"/>
              </a:rPr>
              <a:t> получил грант на исследование парадоксальной коммуникации у животных и человека в госпитале </a:t>
            </a:r>
            <a:r>
              <a:rPr lang="en-US" dirty="0" smtClean="0">
                <a:solidFill>
                  <a:schemeClr val="bg1"/>
                </a:solidFill>
                <a:latin typeface="Times New Roman" pitchFamily="18" charset="0"/>
                <a:cs typeface="Times New Roman" pitchFamily="18" charset="0"/>
              </a:rPr>
              <a:t>Veterans Administration</a:t>
            </a:r>
            <a:r>
              <a:rPr lang="ru-RU"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V</a:t>
            </a:r>
            <a:r>
              <a:rPr lang="ru-RU" dirty="0" smtClean="0">
                <a:solidFill>
                  <a:schemeClr val="bg1"/>
                </a:solidFill>
                <a:latin typeface="Times New Roman" pitchFamily="18" charset="0"/>
                <a:cs typeface="Times New Roman" pitchFamily="18" charset="0"/>
              </a:rPr>
              <a:t>. А.) в Пало-Альто. В 1953 г. к Г. </a:t>
            </a:r>
            <a:r>
              <a:rPr lang="ru-RU" dirty="0" err="1" smtClean="0">
                <a:solidFill>
                  <a:schemeClr val="bg1"/>
                </a:solidFill>
                <a:latin typeface="Times New Roman" pitchFamily="18" charset="0"/>
                <a:cs typeface="Times New Roman" pitchFamily="18" charset="0"/>
              </a:rPr>
              <a:t>Бейтсону</a:t>
            </a:r>
            <a:r>
              <a:rPr lang="ru-RU" dirty="0" smtClean="0">
                <a:solidFill>
                  <a:schemeClr val="bg1"/>
                </a:solidFill>
                <a:latin typeface="Times New Roman" pitchFamily="18" charset="0"/>
                <a:cs typeface="Times New Roman" pitchFamily="18" charset="0"/>
              </a:rPr>
              <a:t> присоединился </a:t>
            </a:r>
            <a:r>
              <a:rPr lang="ru-RU" dirty="0" err="1" smtClean="0">
                <a:solidFill>
                  <a:schemeClr val="bg1"/>
                </a:solidFill>
                <a:latin typeface="Times New Roman" pitchFamily="18" charset="0"/>
                <a:cs typeface="Times New Roman" pitchFamily="18" charset="0"/>
              </a:rPr>
              <a:t>Джей</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Хейли</a:t>
            </a:r>
            <a:r>
              <a:rPr lang="ru-RU" dirty="0" smtClean="0">
                <a:solidFill>
                  <a:schemeClr val="bg1"/>
                </a:solidFill>
                <a:latin typeface="Times New Roman" pitchFamily="18" charset="0"/>
                <a:cs typeface="Times New Roman" pitchFamily="18" charset="0"/>
              </a:rPr>
              <a:t>, в то время аспирант, занимавшийся изучением коммуникации, и Джон </a:t>
            </a:r>
            <a:r>
              <a:rPr lang="ru-RU" dirty="0" err="1" smtClean="0">
                <a:solidFill>
                  <a:schemeClr val="bg1"/>
                </a:solidFill>
                <a:latin typeface="Times New Roman" pitchFamily="18" charset="0"/>
                <a:cs typeface="Times New Roman" pitchFamily="18" charset="0"/>
              </a:rPr>
              <a:t>Уикленд</a:t>
            </a:r>
            <a:r>
              <a:rPr lang="ru-RU" dirty="0" smtClean="0">
                <a:solidFill>
                  <a:schemeClr val="bg1"/>
                </a:solidFill>
                <a:latin typeface="Times New Roman" pitchFamily="18" charset="0"/>
                <a:cs typeface="Times New Roman" pitchFamily="18" charset="0"/>
              </a:rPr>
              <a:t>, инженер-химик, интересовавшийся культурной антропологией. Вскоре после этого к группе присоединился Дон Джексон, психиатр, работавший с больными шизофренией и их семьями.</a:t>
            </a:r>
          </a:p>
          <a:p>
            <a:r>
              <a:rPr lang="ru-RU" dirty="0" smtClean="0">
                <a:solidFill>
                  <a:schemeClr val="bg1"/>
                </a:solidFill>
                <a:latin typeface="Times New Roman" pitchFamily="18" charset="0"/>
                <a:cs typeface="Times New Roman" pitchFamily="18" charset="0"/>
              </a:rPr>
              <a:t> В 1956 г. Г. </a:t>
            </a:r>
            <a:r>
              <a:rPr lang="ru-RU" dirty="0" err="1" smtClean="0">
                <a:solidFill>
                  <a:schemeClr val="bg1"/>
                </a:solidFill>
                <a:latin typeface="Times New Roman" pitchFamily="18" charset="0"/>
                <a:cs typeface="Times New Roman" pitchFamily="18" charset="0"/>
              </a:rPr>
              <a:t>Бейтсон</a:t>
            </a:r>
            <a:r>
              <a:rPr lang="ru-RU" dirty="0" smtClean="0">
                <a:solidFill>
                  <a:schemeClr val="bg1"/>
                </a:solidFill>
                <a:latin typeface="Times New Roman" pitchFamily="18" charset="0"/>
                <a:cs typeface="Times New Roman" pitchFamily="18" charset="0"/>
              </a:rPr>
              <a:t>, Д. Джексон, Дж. </a:t>
            </a:r>
            <a:r>
              <a:rPr lang="ru-RU" dirty="0" err="1" smtClean="0">
                <a:solidFill>
                  <a:schemeClr val="bg1"/>
                </a:solidFill>
                <a:latin typeface="Times New Roman" pitchFamily="18" charset="0"/>
                <a:cs typeface="Times New Roman" pitchFamily="18" charset="0"/>
              </a:rPr>
              <a:t>Хейли</a:t>
            </a:r>
            <a:r>
              <a:rPr lang="ru-RU" dirty="0" smtClean="0">
                <a:solidFill>
                  <a:schemeClr val="bg1"/>
                </a:solidFill>
                <a:latin typeface="Times New Roman" pitchFamily="18" charset="0"/>
                <a:cs typeface="Times New Roman" pitchFamily="18" charset="0"/>
              </a:rPr>
              <a:t> и Дж. </a:t>
            </a:r>
            <a:r>
              <a:rPr lang="ru-RU" dirty="0" err="1" smtClean="0">
                <a:solidFill>
                  <a:schemeClr val="bg1"/>
                </a:solidFill>
                <a:latin typeface="Times New Roman" pitchFamily="18" charset="0"/>
                <a:cs typeface="Times New Roman" pitchFamily="18" charset="0"/>
              </a:rPr>
              <a:t>Уикленд</a:t>
            </a:r>
            <a:r>
              <a:rPr lang="ru-RU" dirty="0" smtClean="0">
                <a:solidFill>
                  <a:schemeClr val="bg1"/>
                </a:solidFill>
                <a:latin typeface="Times New Roman" pitchFamily="18" charset="0"/>
                <a:cs typeface="Times New Roman" pitchFamily="18" charset="0"/>
              </a:rPr>
              <a:t> опубликовали важную статью под названием «К теории шизофрении» («</a:t>
            </a:r>
            <a:r>
              <a:rPr lang="en-US" dirty="0" smtClean="0">
                <a:solidFill>
                  <a:schemeClr val="bg1"/>
                </a:solidFill>
                <a:latin typeface="Times New Roman" pitchFamily="18" charset="0"/>
                <a:cs typeface="Times New Roman" pitchFamily="18" charset="0"/>
              </a:rPr>
              <a:t>Towards a Theory of Schizophrenia</a:t>
            </a:r>
            <a:r>
              <a:rPr lang="ru-RU" dirty="0" smtClean="0">
                <a:solidFill>
                  <a:schemeClr val="bg1"/>
                </a:solidFill>
                <a:latin typeface="Times New Roman" pitchFamily="18" charset="0"/>
                <a:cs typeface="Times New Roman" pitchFamily="18" charset="0"/>
              </a:rPr>
              <a:t>»), в которой ввели коммуникационную концепцию «двойная связь</a:t>
            </a:r>
          </a:p>
          <a:p>
            <a:endParaRPr lang="ru-RU" dirty="0"/>
          </a:p>
        </p:txBody>
      </p:sp>
    </p:spTree>
  </p:cSld>
  <p:clrMapOvr>
    <a:masterClrMapping/>
  </p:clrMapOvr>
  <p:transition>
    <p:diamon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10000"/>
          </a:bodyPr>
          <a:lstStyle/>
          <a:p>
            <a:pPr marL="365760" indent="-256032" eaLnBrk="1" fontAlgn="auto" hangingPunct="1">
              <a:spcAft>
                <a:spcPts val="0"/>
              </a:spcAft>
              <a:buFont typeface="Wingdings 3"/>
              <a:buNone/>
              <a:defRPr/>
            </a:pPr>
            <a:r>
              <a:rPr lang="ru-RU" dirty="0" smtClean="0"/>
              <a:t>наводящие вопросы и </a:t>
            </a:r>
          </a:p>
          <a:p>
            <a:pPr marL="365760" indent="-256032" eaLnBrk="1" fontAlgn="auto" hangingPunct="1">
              <a:spcAft>
                <a:spcPts val="0"/>
              </a:spcAft>
              <a:buFont typeface="Wingdings 3"/>
              <a:buNone/>
              <a:defRPr/>
            </a:pPr>
            <a:r>
              <a:rPr lang="ru-RU" dirty="0" smtClean="0"/>
              <a:t>вопросы- конфронтации, предполагают </a:t>
            </a:r>
          </a:p>
          <a:p>
            <a:pPr marL="365760" indent="-256032" eaLnBrk="1" fontAlgn="auto" hangingPunct="1">
              <a:spcAft>
                <a:spcPts val="0"/>
              </a:spcAft>
              <a:buFont typeface="Wingdings 3"/>
              <a:buNone/>
              <a:defRPr/>
            </a:pPr>
            <a:r>
              <a:rPr lang="ru-RU" dirty="0" smtClean="0"/>
              <a:t>прямое влияние на клиента и его семью. </a:t>
            </a:r>
          </a:p>
          <a:p>
            <a:pPr marL="365760" indent="-256032" eaLnBrk="1" fontAlgn="auto" hangingPunct="1">
              <a:spcAft>
                <a:spcPts val="0"/>
              </a:spcAft>
              <a:buFont typeface="Wingdings 3"/>
              <a:buNone/>
              <a:defRPr/>
            </a:pPr>
            <a:r>
              <a:rPr lang="ru-RU" dirty="0" smtClean="0"/>
              <a:t>Вопросительная форма смягчает </a:t>
            </a:r>
          </a:p>
          <a:p>
            <a:pPr marL="365760" indent="-256032" eaLnBrk="1" fontAlgn="auto" hangingPunct="1">
              <a:spcAft>
                <a:spcPts val="0"/>
              </a:spcAft>
              <a:buFont typeface="Wingdings 3"/>
              <a:buNone/>
              <a:defRPr/>
            </a:pPr>
            <a:r>
              <a:rPr lang="ru-RU" dirty="0" smtClean="0"/>
              <a:t>директивность позиции психолога. </a:t>
            </a:r>
          </a:p>
          <a:p>
            <a:pPr marL="365760" indent="-256032" eaLnBrk="1" fontAlgn="auto" hangingPunct="1">
              <a:spcAft>
                <a:spcPts val="0"/>
              </a:spcAft>
              <a:buFont typeface="Wingdings 3"/>
              <a:buNone/>
              <a:defRPr/>
            </a:pPr>
            <a:endParaRPr lang="ru-RU" sz="1100" dirty="0" smtClean="0"/>
          </a:p>
          <a:p>
            <a:pPr marL="365760" indent="-256032" eaLnBrk="1" fontAlgn="auto" hangingPunct="1">
              <a:spcAft>
                <a:spcPts val="0"/>
              </a:spcAft>
              <a:buFont typeface="Wingdings 3"/>
              <a:buNone/>
              <a:defRPr/>
            </a:pPr>
            <a:r>
              <a:rPr lang="ru-RU" b="1" dirty="0" smtClean="0"/>
              <a:t>Цель вопроса</a:t>
            </a:r>
            <a:r>
              <a:rPr lang="ru-RU" dirty="0" smtClean="0"/>
              <a:t> – прямое побуждение клиентов </a:t>
            </a:r>
          </a:p>
          <a:p>
            <a:pPr marL="365760" indent="-256032" eaLnBrk="1" fontAlgn="auto" hangingPunct="1">
              <a:spcAft>
                <a:spcPts val="0"/>
              </a:spcAft>
              <a:buFont typeface="Wingdings 3"/>
              <a:buNone/>
              <a:defRPr/>
            </a:pPr>
            <a:r>
              <a:rPr lang="ru-RU" dirty="0" smtClean="0"/>
              <a:t>к направленным изменениям. </a:t>
            </a:r>
          </a:p>
          <a:p>
            <a:pPr marL="365760" indent="-256032" eaLnBrk="1" fontAlgn="auto" hangingPunct="1">
              <a:spcAft>
                <a:spcPts val="0"/>
              </a:spcAft>
              <a:buFont typeface="Wingdings 3"/>
              <a:buNone/>
              <a:defRPr/>
            </a:pPr>
            <a:r>
              <a:rPr lang="ru-RU" dirty="0" smtClean="0"/>
              <a:t>Стратегические вопросы могут </a:t>
            </a:r>
          </a:p>
          <a:p>
            <a:pPr marL="365760" indent="-256032" eaLnBrk="1" fontAlgn="auto" hangingPunct="1">
              <a:spcAft>
                <a:spcPts val="0"/>
              </a:spcAft>
              <a:buFont typeface="Wingdings 3"/>
              <a:buNone/>
              <a:defRPr/>
            </a:pPr>
            <a:r>
              <a:rPr lang="ru-RU" dirty="0" smtClean="0"/>
              <a:t>использоваться в </a:t>
            </a:r>
            <a:r>
              <a:rPr lang="ru-RU" dirty="0" err="1" smtClean="0"/>
              <a:t>психообразовательной</a:t>
            </a:r>
            <a:r>
              <a:rPr lang="ru-RU" dirty="0" smtClean="0"/>
              <a:t> и </a:t>
            </a:r>
          </a:p>
          <a:p>
            <a:pPr marL="365760" indent="-256032" eaLnBrk="1" fontAlgn="auto" hangingPunct="1">
              <a:spcAft>
                <a:spcPts val="0"/>
              </a:spcAft>
              <a:buFont typeface="Wingdings 3"/>
              <a:buNone/>
              <a:defRPr/>
            </a:pPr>
            <a:r>
              <a:rPr lang="ru-RU" dirty="0" smtClean="0"/>
              <a:t>социальной работе. </a:t>
            </a:r>
            <a:endParaRPr lang="ru-RU" dirty="0"/>
          </a:p>
        </p:txBody>
      </p:sp>
      <p:sp>
        <p:nvSpPr>
          <p:cNvPr id="3" name="Заголовок 2"/>
          <p:cNvSpPr>
            <a:spLocks noGrp="1"/>
          </p:cNvSpPr>
          <p:nvPr>
            <p:ph type="title"/>
          </p:nvPr>
        </p:nvSpPr>
        <p:spPr/>
        <p:txBody>
          <a:bodyPr/>
          <a:lstStyle/>
          <a:p>
            <a:pPr eaLnBrk="1" fontAlgn="auto" hangingPunct="1">
              <a:spcAft>
                <a:spcPts val="0"/>
              </a:spcAft>
              <a:defRPr/>
            </a:pPr>
            <a:r>
              <a:rPr lang="ru-RU" dirty="0" smtClean="0">
                <a:solidFill>
                  <a:schemeClr val="tx1"/>
                </a:solidFill>
              </a:rPr>
              <a:t>Стратегические вопросы </a:t>
            </a:r>
            <a:endParaRPr lang="ru-RU" dirty="0">
              <a:solidFill>
                <a:schemeClr val="tx1"/>
              </a:solidFill>
            </a:endParaRPr>
          </a:p>
        </p:txBody>
      </p:sp>
    </p:spTree>
  </p:cSld>
  <p:clrMapOvr>
    <a:masterClrMapping/>
  </p:clrMapOvr>
  <p:transition>
    <p:diamon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Содержимое 1"/>
          <p:cNvSpPr>
            <a:spLocks noGrp="1"/>
          </p:cNvSpPr>
          <p:nvPr>
            <p:ph idx="1"/>
          </p:nvPr>
        </p:nvSpPr>
        <p:spPr/>
        <p:txBody>
          <a:bodyPr/>
          <a:lstStyle/>
          <a:p>
            <a:pPr eaLnBrk="1" hangingPunct="1">
              <a:buFont typeface="Wingdings 3" pitchFamily="18" charset="2"/>
              <a:buNone/>
            </a:pPr>
            <a:r>
              <a:rPr lang="ru-RU" i="1" dirty="0" smtClean="0">
                <a:latin typeface="Times New Roman" pitchFamily="18" charset="0"/>
                <a:cs typeface="Times New Roman" pitchFamily="18" charset="0"/>
              </a:rPr>
              <a:t>катализируют процессы развития семейной </a:t>
            </a:r>
          </a:p>
          <a:p>
            <a:pPr eaLnBrk="1" hangingPunct="1">
              <a:buFont typeface="Wingdings 3" pitchFamily="18" charset="2"/>
              <a:buNone/>
            </a:pPr>
            <a:r>
              <a:rPr lang="ru-RU" i="1" dirty="0" smtClean="0">
                <a:latin typeface="Times New Roman" pitchFamily="18" charset="0"/>
                <a:cs typeface="Times New Roman" pitchFamily="18" charset="0"/>
              </a:rPr>
              <a:t>системы:</a:t>
            </a:r>
            <a:r>
              <a:rPr lang="ru-RU" dirty="0" smtClean="0">
                <a:latin typeface="Times New Roman" pitchFamily="18" charset="0"/>
                <a:cs typeface="Times New Roman" pitchFamily="18" charset="0"/>
              </a:rPr>
              <a:t> </a:t>
            </a:r>
          </a:p>
          <a:p>
            <a:pPr eaLnBrk="1" hangingPunct="1"/>
            <a:r>
              <a:rPr lang="ru-RU" dirty="0" smtClean="0">
                <a:latin typeface="Times New Roman" pitchFamily="18" charset="0"/>
                <a:cs typeface="Times New Roman" pitchFamily="18" charset="0"/>
              </a:rPr>
              <a:t>выяснение целей, задач и перспектив;</a:t>
            </a:r>
          </a:p>
          <a:p>
            <a:pPr eaLnBrk="1" hangingPunct="1"/>
            <a:r>
              <a:rPr lang="ru-RU" dirty="0" smtClean="0">
                <a:latin typeface="Times New Roman" pitchFamily="18" charset="0"/>
                <a:cs typeface="Times New Roman" pitchFamily="18" charset="0"/>
              </a:rPr>
              <a:t>прояснение последствий сохранения нынешней ситуации в будущем;</a:t>
            </a:r>
          </a:p>
          <a:p>
            <a:pPr eaLnBrk="1" hangingPunct="1"/>
            <a:r>
              <a:rPr lang="ru-RU" dirty="0" smtClean="0">
                <a:latin typeface="Times New Roman" pitchFamily="18" charset="0"/>
                <a:cs typeface="Times New Roman" pitchFamily="18" charset="0"/>
              </a:rPr>
              <a:t>исследование катастрофических ожиданий; </a:t>
            </a:r>
          </a:p>
          <a:p>
            <a:pPr eaLnBrk="1" hangingPunct="1"/>
            <a:r>
              <a:rPr lang="ru-RU" dirty="0" smtClean="0">
                <a:latin typeface="Times New Roman" pitchFamily="18" charset="0"/>
                <a:cs typeface="Times New Roman" pitchFamily="18" charset="0"/>
              </a:rPr>
              <a:t>экспериментирование с возможностями, фантазирование; </a:t>
            </a:r>
          </a:p>
          <a:p>
            <a:pPr eaLnBrk="1" hangingPunct="1"/>
            <a:r>
              <a:rPr lang="ru-RU" dirty="0" smtClean="0">
                <a:latin typeface="Times New Roman" pitchFamily="18" charset="0"/>
                <a:cs typeface="Times New Roman" pitchFamily="18" charset="0"/>
              </a:rPr>
              <a:t>исследование межличностного взаимодействий. </a:t>
            </a:r>
          </a:p>
          <a:p>
            <a:pPr eaLnBrk="1" hangingPunct="1"/>
            <a:endParaRPr lang="ru-RU" dirty="0" smtClean="0"/>
          </a:p>
        </p:txBody>
      </p:sp>
      <p:sp>
        <p:nvSpPr>
          <p:cNvPr id="3" name="Заголовок 2"/>
          <p:cNvSpPr>
            <a:spLocks noGrp="1"/>
          </p:cNvSpPr>
          <p:nvPr>
            <p:ph type="title"/>
          </p:nvPr>
        </p:nvSpPr>
        <p:spPr/>
        <p:txBody>
          <a:bodyPr>
            <a:normAutofit/>
          </a:bodyPr>
          <a:lstStyle/>
          <a:p>
            <a:pPr eaLnBrk="1" fontAlgn="auto" hangingPunct="1">
              <a:spcAft>
                <a:spcPts val="0"/>
              </a:spcAft>
              <a:defRPr/>
            </a:pPr>
            <a:r>
              <a:rPr lang="ru-RU" sz="2800" i="1" dirty="0" smtClean="0">
                <a:solidFill>
                  <a:schemeClr val="tx1"/>
                </a:solidFill>
                <a:latin typeface="Times New Roman" pitchFamily="18" charset="0"/>
                <a:cs typeface="Times New Roman" pitchFamily="18" charset="0"/>
              </a:rPr>
              <a:t>Вопросы, ориентированные на будущее </a:t>
            </a:r>
            <a:endParaRPr lang="ru-RU" sz="2800" dirty="0">
              <a:solidFill>
                <a:schemeClr val="tx1"/>
              </a:solidFill>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10000"/>
          </a:bodyPr>
          <a:lstStyle/>
          <a:p>
            <a:pPr marL="365760" indent="-256032" eaLnBrk="1" fontAlgn="auto" hangingPunct="1">
              <a:spcAft>
                <a:spcPts val="0"/>
              </a:spcAft>
              <a:buFont typeface="Wingdings 3"/>
              <a:buNone/>
              <a:defRPr/>
            </a:pPr>
            <a:r>
              <a:rPr lang="ru-RU" i="1" dirty="0" smtClean="0"/>
              <a:t>исследуют факторы препятствующие </a:t>
            </a:r>
          </a:p>
          <a:p>
            <a:pPr marL="365760" indent="-256032" eaLnBrk="1" fontAlgn="auto" hangingPunct="1">
              <a:spcAft>
                <a:spcPts val="0"/>
              </a:spcAft>
              <a:buFont typeface="Wingdings 3"/>
              <a:buNone/>
              <a:defRPr/>
            </a:pPr>
            <a:r>
              <a:rPr lang="ru-RU" i="1" dirty="0" smtClean="0"/>
              <a:t>развитию, снижают тревогу по поводу </a:t>
            </a:r>
          </a:p>
          <a:p>
            <a:pPr marL="365760" indent="-256032" eaLnBrk="1" fontAlgn="auto" hangingPunct="1">
              <a:spcAft>
                <a:spcPts val="0"/>
              </a:spcAft>
              <a:buFont typeface="Wingdings 3"/>
              <a:buNone/>
              <a:defRPr/>
            </a:pPr>
            <a:r>
              <a:rPr lang="ru-RU" i="1" dirty="0" smtClean="0"/>
              <a:t>отклонения от гомеостаза: </a:t>
            </a:r>
          </a:p>
          <a:p>
            <a:pPr marL="365760" indent="-256032" eaLnBrk="1" fontAlgn="auto" hangingPunct="1">
              <a:spcAft>
                <a:spcPts val="0"/>
              </a:spcAft>
              <a:buFont typeface="Wingdings 3"/>
              <a:buNone/>
              <a:defRPr/>
            </a:pPr>
            <a:endParaRPr lang="ru-RU" sz="900" dirty="0" smtClean="0"/>
          </a:p>
          <a:p>
            <a:pPr marL="365760" indent="-256032" eaLnBrk="1" fontAlgn="auto" hangingPunct="1">
              <a:spcAft>
                <a:spcPts val="0"/>
              </a:spcAft>
              <a:buFont typeface="Wingdings 3"/>
              <a:buNone/>
              <a:defRPr/>
            </a:pPr>
            <a:endParaRPr lang="ru-RU" sz="900" dirty="0" smtClean="0"/>
          </a:p>
          <a:p>
            <a:pPr marL="365760" indent="-256032" eaLnBrk="1" fontAlgn="auto" hangingPunct="1">
              <a:spcAft>
                <a:spcPts val="0"/>
              </a:spcAft>
              <a:buFont typeface="Wingdings 3"/>
              <a:buChar char=""/>
              <a:defRPr/>
            </a:pPr>
            <a:r>
              <a:rPr lang="ru-RU" dirty="0" smtClean="0"/>
              <a:t>изучение противоположного значения</a:t>
            </a:r>
            <a:endParaRPr lang="ru-RU" sz="900" dirty="0" smtClean="0"/>
          </a:p>
          <a:p>
            <a:pPr marL="365760" indent="-256032" eaLnBrk="1" fontAlgn="auto" hangingPunct="1">
              <a:spcAft>
                <a:spcPts val="0"/>
              </a:spcAft>
              <a:buFont typeface="Wingdings 3"/>
              <a:buChar char=""/>
              <a:defRPr/>
            </a:pPr>
            <a:r>
              <a:rPr lang="ru-RU" dirty="0" smtClean="0"/>
              <a:t>изучение необходимости сохранить </a:t>
            </a:r>
          </a:p>
          <a:p>
            <a:pPr marL="365760" indent="-256032" eaLnBrk="1" fontAlgn="auto" hangingPunct="1">
              <a:spcAft>
                <a:spcPts val="0"/>
              </a:spcAft>
              <a:buFont typeface="Wingdings 3"/>
              <a:buNone/>
              <a:defRPr/>
            </a:pPr>
            <a:r>
              <a:rPr lang="ru-RU" dirty="0" smtClean="0"/>
              <a:t>	</a:t>
            </a:r>
            <a:r>
              <a:rPr lang="ru-RU" dirty="0" err="1" smtClean="0"/>
              <a:t>status</a:t>
            </a:r>
            <a:r>
              <a:rPr lang="ru-RU" dirty="0" smtClean="0"/>
              <a:t> </a:t>
            </a:r>
            <a:r>
              <a:rPr lang="ru-RU" dirty="0" err="1" smtClean="0"/>
              <a:t>quo</a:t>
            </a:r>
            <a:r>
              <a:rPr lang="ru-RU" dirty="0" smtClean="0"/>
              <a:t>;</a:t>
            </a:r>
          </a:p>
          <a:p>
            <a:pPr marL="365760" indent="-256032" eaLnBrk="1" fontAlgn="auto" hangingPunct="1">
              <a:spcAft>
                <a:spcPts val="0"/>
              </a:spcAft>
              <a:buFont typeface="Wingdings 3"/>
              <a:buNone/>
              <a:defRPr/>
            </a:pPr>
            <a:endParaRPr lang="ru-RU" sz="900" dirty="0" smtClean="0"/>
          </a:p>
          <a:p>
            <a:pPr marL="365760" indent="-256032" eaLnBrk="1" fontAlgn="auto" hangingPunct="1">
              <a:spcAft>
                <a:spcPts val="0"/>
              </a:spcAft>
              <a:buFont typeface="Wingdings 3"/>
              <a:buChar char=""/>
              <a:defRPr/>
            </a:pPr>
            <a:r>
              <a:rPr lang="ru-RU" dirty="0" smtClean="0"/>
              <a:t>парадоксальные вопросы;</a:t>
            </a:r>
          </a:p>
          <a:p>
            <a:pPr marL="365760" indent="-256032" eaLnBrk="1" fontAlgn="auto" hangingPunct="1">
              <a:spcAft>
                <a:spcPts val="0"/>
              </a:spcAft>
              <a:buFont typeface="Wingdings 3"/>
              <a:buChar char=""/>
              <a:defRPr/>
            </a:pPr>
            <a:endParaRPr lang="ru-RU" sz="900" dirty="0" smtClean="0"/>
          </a:p>
          <a:p>
            <a:pPr marL="365760" indent="-256032" eaLnBrk="1" fontAlgn="auto" hangingPunct="1">
              <a:spcAft>
                <a:spcPts val="0"/>
              </a:spcAft>
              <a:buFont typeface="Wingdings 3"/>
              <a:buChar char=""/>
              <a:defRPr/>
            </a:pPr>
            <a:r>
              <a:rPr lang="ru-RU" dirty="0" smtClean="0"/>
              <a:t>присоединение к пугающим импульсам; </a:t>
            </a:r>
          </a:p>
          <a:p>
            <a:pPr marL="365760" indent="-256032" eaLnBrk="1" fontAlgn="auto" hangingPunct="1">
              <a:spcAft>
                <a:spcPts val="0"/>
              </a:spcAft>
              <a:buFont typeface="Wingdings 3"/>
              <a:buNone/>
              <a:defRPr/>
            </a:pPr>
            <a:endParaRPr lang="ru-RU" sz="900" dirty="0" smtClean="0"/>
          </a:p>
          <a:p>
            <a:pPr marL="365760" indent="-256032" eaLnBrk="1" fontAlgn="auto" hangingPunct="1">
              <a:spcAft>
                <a:spcPts val="0"/>
              </a:spcAft>
              <a:buFont typeface="Wingdings 3"/>
              <a:buChar char=""/>
              <a:defRPr/>
            </a:pPr>
            <a:r>
              <a:rPr lang="ru-RU" dirty="0" smtClean="0"/>
              <a:t>нормализующие вопросы. </a:t>
            </a:r>
          </a:p>
          <a:p>
            <a:pPr marL="365760" indent="-256032" eaLnBrk="1" fontAlgn="auto" hangingPunct="1">
              <a:spcAft>
                <a:spcPts val="0"/>
              </a:spcAft>
              <a:buFont typeface="Wingdings 3"/>
              <a:buChar char=""/>
              <a:defRPr/>
            </a:pPr>
            <a:endParaRPr lang="ru-RU" dirty="0"/>
          </a:p>
        </p:txBody>
      </p:sp>
      <p:sp>
        <p:nvSpPr>
          <p:cNvPr id="3" name="Заголовок 2"/>
          <p:cNvSpPr>
            <a:spLocks noGrp="1"/>
          </p:cNvSpPr>
          <p:nvPr>
            <p:ph type="title"/>
          </p:nvPr>
        </p:nvSpPr>
        <p:spPr/>
        <p:txBody>
          <a:bodyPr>
            <a:normAutofit/>
          </a:bodyPr>
          <a:lstStyle/>
          <a:p>
            <a:pPr eaLnBrk="1" fontAlgn="auto" hangingPunct="1">
              <a:spcAft>
                <a:spcPts val="0"/>
              </a:spcAft>
              <a:defRPr/>
            </a:pPr>
            <a:r>
              <a:rPr lang="ru-RU" sz="2800" i="1" dirty="0" smtClean="0">
                <a:solidFill>
                  <a:schemeClr val="tx1"/>
                </a:solidFill>
                <a:latin typeface="Times New Roman" pitchFamily="18" charset="0"/>
                <a:cs typeface="Times New Roman" pitchFamily="18" charset="0"/>
              </a:rPr>
              <a:t>Вопросы, направленные на изменение контекста</a:t>
            </a:r>
            <a:endParaRPr lang="ru-RU" sz="2800" dirty="0">
              <a:solidFill>
                <a:schemeClr val="tx1"/>
              </a:solidFill>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Содержимое 1"/>
          <p:cNvSpPr>
            <a:spLocks noGrp="1"/>
          </p:cNvSpPr>
          <p:nvPr>
            <p:ph idx="1"/>
          </p:nvPr>
        </p:nvSpPr>
        <p:spPr>
          <a:xfrm>
            <a:off x="457200" y="214313"/>
            <a:ext cx="8229600" cy="6429375"/>
          </a:xfrm>
        </p:spPr>
        <p:txBody>
          <a:bodyPr/>
          <a:lstStyle/>
          <a:p>
            <a:pPr algn="ctr" eaLnBrk="1" hangingPunct="1">
              <a:buFont typeface="Wingdings 3" pitchFamily="18" charset="2"/>
              <a:buNone/>
            </a:pPr>
            <a:r>
              <a:rPr lang="ru-RU" dirty="0" smtClean="0"/>
              <a:t>	</a:t>
            </a:r>
            <a:endParaRPr lang="ru-RU" sz="900" dirty="0" smtClean="0"/>
          </a:p>
          <a:p>
            <a:pPr eaLnBrk="1" hangingPunct="1"/>
            <a:endParaRPr lang="ru-RU" sz="2600" dirty="0" smtClean="0">
              <a:latin typeface="Times New Roman" pitchFamily="18" charset="0"/>
              <a:cs typeface="Times New Roman" pitchFamily="18" charset="0"/>
            </a:endParaRPr>
          </a:p>
          <a:p>
            <a:pPr eaLnBrk="1" hangingPunct="1"/>
            <a:endParaRPr lang="ru-RU" sz="2600" dirty="0" smtClean="0">
              <a:latin typeface="Times New Roman" pitchFamily="18" charset="0"/>
              <a:cs typeface="Times New Roman" pitchFamily="18" charset="0"/>
            </a:endParaRPr>
          </a:p>
          <a:p>
            <a:pPr eaLnBrk="1" hangingPunct="1"/>
            <a:r>
              <a:rPr lang="ru-RU" sz="2600" dirty="0" smtClean="0">
                <a:latin typeface="Times New Roman" pitchFamily="18" charset="0"/>
                <a:cs typeface="Times New Roman" pitchFamily="18" charset="0"/>
              </a:rPr>
              <a:t>Вопросы на различие (во времени, индивидуальных реакциях, взаимоотношениях) использующие категории сравнения больше- меньше, ближе- дальше, сильнее- слабее при выяснении различий в отношениях, действиях, реагировании, степени выраженности проявлений; </a:t>
            </a:r>
          </a:p>
          <a:p>
            <a:pPr eaLnBrk="1" hangingPunct="1"/>
            <a:r>
              <a:rPr lang="ru-RU" sz="2600" dirty="0" smtClean="0">
                <a:latin typeface="Times New Roman" pitchFamily="18" charset="0"/>
                <a:cs typeface="Times New Roman" pitchFamily="18" charset="0"/>
              </a:rPr>
              <a:t>контекстуальные вопросы, позволяющие определить роль частного поведения в семейном и социальном контексте и способствующие пониманию </a:t>
            </a:r>
            <a:r>
              <a:rPr lang="ru-RU" sz="2600" dirty="0" err="1" smtClean="0">
                <a:latin typeface="Times New Roman" pitchFamily="18" charset="0"/>
                <a:cs typeface="Times New Roman" pitchFamily="18" charset="0"/>
              </a:rPr>
              <a:t>комплементарности</a:t>
            </a:r>
            <a:r>
              <a:rPr lang="ru-RU" sz="2600" dirty="0" smtClean="0">
                <a:latin typeface="Times New Roman" pitchFamily="18" charset="0"/>
                <a:cs typeface="Times New Roman" pitchFamily="18" charset="0"/>
              </a:rPr>
              <a:t> семейных отношений. </a:t>
            </a:r>
          </a:p>
        </p:txBody>
      </p:sp>
    </p:spTree>
  </p:cSld>
  <p:clrMapOvr>
    <a:masterClrMapping/>
  </p:clrMapOvr>
  <p:transition>
    <p:diamon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85000" lnSpcReduction="20000"/>
          </a:bodyPr>
          <a:lstStyle/>
          <a:p>
            <a:r>
              <a:rPr lang="ru-RU" b="1" dirty="0" smtClean="0">
                <a:latin typeface="Times New Roman" pitchFamily="18" charset="0"/>
                <a:cs typeface="Times New Roman" pitchFamily="18" charset="0"/>
              </a:rPr>
              <a:t>1. Состав ядерной семьи</a:t>
            </a:r>
            <a:r>
              <a:rPr lang="ru-RU"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Здесь указывается: пол, возраст, имена, профессии, места учебы членов семьи.</a:t>
            </a:r>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2. Взгляд членов семьи на предъявляемую проблему</a:t>
            </a:r>
            <a:r>
              <a:rPr lang="ru-RU"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в частности, их представление о времени начала текущих симптомов, а также об</a:t>
            </a:r>
            <a:r>
              <a:rPr lang="ru-RU" dirty="0" smtClean="0">
                <a:latin typeface="Times New Roman" pitchFamily="18" charset="0"/>
                <a:cs typeface="Times New Roman" pitchFamily="18" charset="0"/>
              </a:rPr>
              <a:t> истории проблемы.</a:t>
            </a:r>
          </a:p>
          <a:p>
            <a:r>
              <a:rPr lang="ru-RU" b="1" dirty="0" smtClean="0">
                <a:latin typeface="Times New Roman" pitchFamily="18" charset="0"/>
                <a:cs typeface="Times New Roman" pitchFamily="18" charset="0"/>
              </a:rPr>
              <a:t>3. Сбор информации о ядерной эмоциональной системе</a:t>
            </a: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Когда, где и как состоялась</a:t>
            </a:r>
            <a:r>
              <a:rPr lang="ru-RU" dirty="0" smtClean="0">
                <a:latin typeface="Times New Roman" pitchFamily="18" charset="0"/>
                <a:cs typeface="Times New Roman" pitchFamily="18" charset="0"/>
              </a:rPr>
              <a:t> встреча будущих супругов. </a:t>
            </a:r>
            <a:r>
              <a:rPr lang="ru-RU" i="1" dirty="0" smtClean="0">
                <a:latin typeface="Times New Roman" pitchFamily="18" charset="0"/>
                <a:cs typeface="Times New Roman" pitchFamily="18" charset="0"/>
              </a:rPr>
              <a:t>Как они ухаживали друг за другом. Какие происходили</a:t>
            </a:r>
            <a:r>
              <a:rPr lang="ru-RU" dirty="0" smtClean="0">
                <a:latin typeface="Times New Roman" pitchFamily="18" charset="0"/>
                <a:cs typeface="Times New Roman" pitchFamily="18" charset="0"/>
              </a:rPr>
              <a:t> значимые события </a:t>
            </a:r>
            <a:r>
              <a:rPr lang="ru-RU" i="1" dirty="0" smtClean="0">
                <a:latin typeface="Times New Roman" pitchFamily="18" charset="0"/>
                <a:cs typeface="Times New Roman" pitchFamily="18" charset="0"/>
              </a:rPr>
              <a:t>в тот период</a:t>
            </a: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Кто был инициатором заключения брака. Когда, где и как состоялось заключение брака. Кто на нём присутствовал. Каковы были отношения членов родительских семей.</a:t>
            </a: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Значимые события в ядерной семье </a:t>
            </a:r>
            <a:r>
              <a:rPr lang="ru-RU" i="1" dirty="0" smtClean="0">
                <a:latin typeface="Times New Roman" pitchFamily="18" charset="0"/>
                <a:cs typeface="Times New Roman" pitchFamily="18" charset="0"/>
              </a:rPr>
              <a:t>со времени заключения брака: переезды, болезни, рождение детей, смерти, разводы, смены работы</a:t>
            </a:r>
            <a:r>
              <a:rPr lang="ru-RU" dirty="0" smtClean="0">
                <a:latin typeface="Times New Roman" pitchFamily="18" charset="0"/>
                <a:cs typeface="Times New Roman" pitchFamily="18" charset="0"/>
              </a:rPr>
              <a:t>.</a:t>
            </a:r>
          </a:p>
          <a:p>
            <a:endParaRPr lang="ru-RU" dirty="0"/>
          </a:p>
        </p:txBody>
      </p:sp>
      <p:sp>
        <p:nvSpPr>
          <p:cNvPr id="3" name="Заголовок 2"/>
          <p:cNvSpPr>
            <a:spLocks noGrp="1"/>
          </p:cNvSpPr>
          <p:nvPr>
            <p:ph type="title"/>
          </p:nvPr>
        </p:nvSpPr>
        <p:spPr>
          <a:xfrm>
            <a:off x="457200" y="274638"/>
            <a:ext cx="8229600" cy="1011222"/>
          </a:xfrm>
        </p:spPr>
        <p:txBody>
          <a:bodyPr>
            <a:normAutofit fontScale="90000"/>
          </a:bodyPr>
          <a:lstStyle/>
          <a:p>
            <a:r>
              <a:rPr lang="ru-RU" sz="2000" dirty="0" smtClean="0">
                <a:solidFill>
                  <a:schemeClr val="tx1"/>
                </a:solidFill>
                <a:latin typeface="Times New Roman" pitchFamily="18" charset="0"/>
                <a:cs typeface="Times New Roman" pitchFamily="18" charset="0"/>
              </a:rPr>
              <a:t>А. План сбора данных по семейной истории</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по статье « Диагностика семьи </a:t>
            </a:r>
            <a:r>
              <a:rPr lang="ru-RU" sz="2000" dirty="0" err="1" smtClean="0">
                <a:solidFill>
                  <a:schemeClr val="tx1"/>
                </a:solidFill>
                <a:latin typeface="Times New Roman" pitchFamily="18" charset="0"/>
                <a:cs typeface="Times New Roman" pitchFamily="18" charset="0"/>
              </a:rPr>
              <a:t>инстукция</a:t>
            </a:r>
            <a:r>
              <a:rPr lang="ru-RU" sz="2000" dirty="0" smtClean="0">
                <a:solidFill>
                  <a:schemeClr val="tx1"/>
                </a:solidFill>
                <a:latin typeface="Times New Roman" pitchFamily="18" charset="0"/>
                <a:cs typeface="Times New Roman" pitchFamily="18" charset="0"/>
              </a:rPr>
              <a:t> по </a:t>
            </a:r>
            <a:r>
              <a:rPr lang="ru-RU" sz="2000" dirty="0" err="1" smtClean="0">
                <a:solidFill>
                  <a:schemeClr val="tx1"/>
                </a:solidFill>
                <a:latin typeface="Times New Roman" pitchFamily="18" charset="0"/>
                <a:cs typeface="Times New Roman" pitchFamily="18" charset="0"/>
              </a:rPr>
              <a:t>применеению</a:t>
            </a:r>
            <a:r>
              <a:rPr lang="ru-RU" sz="2000" dirty="0" smtClean="0">
                <a:solidFill>
                  <a:schemeClr val="tx1"/>
                </a:solidFill>
                <a:latin typeface="Times New Roman" pitchFamily="18" charset="0"/>
                <a:cs typeface="Times New Roman" pitchFamily="18" charset="0"/>
              </a:rPr>
              <a:t> И.Ю. </a:t>
            </a:r>
            <a:r>
              <a:rPr lang="ru-RU" sz="2000" dirty="0" err="1" smtClean="0">
                <a:solidFill>
                  <a:schemeClr val="tx1"/>
                </a:solidFill>
                <a:latin typeface="Times New Roman" pitchFamily="18" charset="0"/>
                <a:cs typeface="Times New Roman" pitchFamily="18" charset="0"/>
              </a:rPr>
              <a:t>Хамитова</a:t>
            </a:r>
            <a:r>
              <a:rPr lang="ru-RU" sz="2000" dirty="0" smtClean="0">
                <a:solidFill>
                  <a:schemeClr val="tx1"/>
                </a:solidFill>
                <a:latin typeface="Times New Roman" pitchFamily="18" charset="0"/>
                <a:cs typeface="Times New Roman" pitchFamily="18" charset="0"/>
              </a:rPr>
              <a:t>»</a:t>
            </a:r>
            <a:r>
              <a:rPr lang="ru-RU" sz="2000" dirty="0" smtClean="0"/>
              <a:t/>
            </a:r>
            <a:br>
              <a:rPr lang="ru-RU" sz="2000" dirty="0" smtClean="0"/>
            </a:br>
            <a:endParaRPr lang="ru-RU" sz="2000" dirty="0">
              <a:solidFill>
                <a:schemeClr val="tx1"/>
              </a:solidFill>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500042"/>
            <a:ext cx="8186766" cy="5507249"/>
          </a:xfrm>
        </p:spPr>
        <p:txBody>
          <a:bodyPr>
            <a:normAutofit/>
          </a:bodyPr>
          <a:lstStyle/>
          <a:p>
            <a:endParaRPr lang="ru-RU" sz="2400" b="1" dirty="0" smtClean="0">
              <a:latin typeface="Times New Roman" pitchFamily="18" charset="0"/>
              <a:cs typeface="Times New Roman" pitchFamily="18" charset="0"/>
            </a:endParaRPr>
          </a:p>
          <a:p>
            <a:endParaRPr lang="ru-RU" sz="2400" b="1"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4. </a:t>
            </a:r>
            <a:r>
              <a:rPr lang="ru-RU" sz="2400" b="1" i="1" dirty="0" smtClean="0">
                <a:latin typeface="Times New Roman" pitchFamily="18" charset="0"/>
                <a:cs typeface="Times New Roman" pitchFamily="18" charset="0"/>
              </a:rPr>
              <a:t>Затем переходим к выяснению</a:t>
            </a:r>
            <a:r>
              <a:rPr lang="ru-RU" sz="2400" b="1" dirty="0" smtClean="0">
                <a:latin typeface="Times New Roman" pitchFamily="18" charset="0"/>
                <a:cs typeface="Times New Roman" pitchFamily="18" charset="0"/>
              </a:rPr>
              <a:t> состава расширенной семьи.</a:t>
            </a:r>
            <a:r>
              <a:rPr lang="ru-RU" sz="2400" dirty="0" smtClean="0">
                <a:latin typeface="Times New Roman" pitchFamily="18" charset="0"/>
                <a:cs typeface="Times New Roman" pitchFamily="18" charset="0"/>
              </a:rPr>
              <a:t> </a:t>
            </a:r>
            <a:r>
              <a:rPr lang="ru-RU" sz="2400" i="1" dirty="0" smtClean="0">
                <a:latin typeface="Times New Roman" pitchFamily="18" charset="0"/>
                <a:cs typeface="Times New Roman" pitchFamily="18" charset="0"/>
              </a:rPr>
              <a:t>Здесь отмечаются: пол, возраст, имена, профессии, места учебы членов расширенной семьи.</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5.</a:t>
            </a:r>
            <a:r>
              <a:rPr lang="ru-RU" sz="2400" b="1"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Сбор информации</a:t>
            </a:r>
            <a:r>
              <a:rPr lang="ru-RU" sz="2400" b="1" dirty="0" smtClean="0">
                <a:latin typeface="Times New Roman" pitchFamily="18" charset="0"/>
                <a:cs typeface="Times New Roman" pitchFamily="18" charset="0"/>
              </a:rPr>
              <a:t> о расширенной семье: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i="1" dirty="0" smtClean="0">
                <a:latin typeface="Times New Roman" pitchFamily="18" charset="0"/>
                <a:cs typeface="Times New Roman" pitchFamily="18" charset="0"/>
              </a:rPr>
              <a:t>У каждого из супругов выясняется, какие</a:t>
            </a:r>
            <a:r>
              <a:rPr lang="ru-RU" sz="2400" dirty="0" smtClean="0">
                <a:latin typeface="Times New Roman" pitchFamily="18" charset="0"/>
                <a:cs typeface="Times New Roman" pitchFamily="18" charset="0"/>
              </a:rPr>
              <a:t> существенные события </a:t>
            </a:r>
            <a:r>
              <a:rPr lang="ru-RU" sz="2400" i="1" dirty="0" smtClean="0">
                <a:latin typeface="Times New Roman" pitchFamily="18" charset="0"/>
                <a:cs typeface="Times New Roman" pitchFamily="18" charset="0"/>
              </a:rPr>
              <a:t>произошли в период после оставления им родительского дома и до вступления в брак</a:t>
            </a:r>
            <a:endParaRPr lang="ru-RU" sz="2400"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357166"/>
            <a:ext cx="8258204" cy="5650125"/>
          </a:xfrm>
        </p:spPr>
        <p:txBody>
          <a:bodyPr/>
          <a:lstStyle/>
          <a:p>
            <a:endParaRPr lang="ru-RU" sz="2400" b="1" i="1" dirty="0" smtClean="0">
              <a:latin typeface="Times New Roman" pitchFamily="18" charset="0"/>
              <a:cs typeface="Times New Roman" pitchFamily="18" charset="0"/>
            </a:endParaRPr>
          </a:p>
          <a:p>
            <a:endParaRPr lang="ru-RU" sz="2400" b="1" i="1" dirty="0" smtClean="0">
              <a:latin typeface="Times New Roman" pitchFamily="18" charset="0"/>
              <a:cs typeface="Times New Roman" pitchFamily="18" charset="0"/>
            </a:endParaRPr>
          </a:p>
          <a:p>
            <a:r>
              <a:rPr lang="ru-RU" sz="2400" b="1" i="1" dirty="0" smtClean="0">
                <a:latin typeface="Times New Roman" pitchFamily="18" charset="0"/>
                <a:cs typeface="Times New Roman" pitchFamily="18" charset="0"/>
              </a:rPr>
              <a:t>Выясняются</a:t>
            </a:r>
            <a:r>
              <a:rPr lang="ru-RU" sz="2400" b="1" dirty="0" smtClean="0">
                <a:latin typeface="Times New Roman" pitchFamily="18" charset="0"/>
                <a:cs typeface="Times New Roman" pitchFamily="18" charset="0"/>
              </a:rPr>
              <a:t> паттерны</a:t>
            </a:r>
            <a:r>
              <a:rPr lang="ru-RU" sz="2400" dirty="0" smtClean="0">
                <a:latin typeface="Times New Roman" pitchFamily="18" charset="0"/>
                <a:cs typeface="Times New Roman" pitchFamily="18" charset="0"/>
              </a:rPr>
              <a:t>, </a:t>
            </a:r>
            <a:r>
              <a:rPr lang="ru-RU" sz="2400" i="1" dirty="0" smtClean="0">
                <a:latin typeface="Times New Roman" pitchFamily="18" charset="0"/>
                <a:cs typeface="Times New Roman" pitchFamily="18" charset="0"/>
              </a:rPr>
              <a:t>характерные для личной жизни, профессионального развития, получения образования</a:t>
            </a:r>
            <a:r>
              <a:rPr lang="ru-RU" sz="2400" dirty="0" smtClean="0">
                <a:latin typeface="Times New Roman" pitchFamily="18" charset="0"/>
                <a:cs typeface="Times New Roman" pitchFamily="18" charset="0"/>
              </a:rPr>
              <a:t>.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Значимые события</a:t>
            </a:r>
            <a:r>
              <a:rPr lang="ru-RU" sz="2400" dirty="0" smtClean="0">
                <a:latin typeface="Times New Roman" pitchFamily="18" charset="0"/>
                <a:cs typeface="Times New Roman" pitchFamily="18" charset="0"/>
              </a:rPr>
              <a:t> </a:t>
            </a:r>
            <a:r>
              <a:rPr lang="ru-RU" sz="2400" i="1" dirty="0" smtClean="0">
                <a:latin typeface="Times New Roman" pitchFamily="18" charset="0"/>
                <a:cs typeface="Times New Roman" pitchFamily="18" charset="0"/>
              </a:rPr>
              <a:t>в обеих родительских семьях до и после ухода из дома члена рассматриваемой ядерной семьи</a:t>
            </a:r>
            <a:r>
              <a:rPr lang="ru-RU" sz="2400" dirty="0" smtClean="0">
                <a:latin typeface="Times New Roman" pitchFamily="18" charset="0"/>
                <a:cs typeface="Times New Roman" pitchFamily="18" charset="0"/>
              </a:rPr>
              <a:t>.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a:t>
            </a:r>
            <a:r>
              <a:rPr lang="ru-RU" sz="2400" b="1"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Семейные</a:t>
            </a:r>
            <a:r>
              <a:rPr lang="ru-RU" sz="2400" b="1" dirty="0" smtClean="0">
                <a:latin typeface="Times New Roman" pitchFamily="18" charset="0"/>
                <a:cs typeface="Times New Roman" pitchFamily="18" charset="0"/>
              </a:rPr>
              <a:t> истории </a:t>
            </a:r>
            <a:r>
              <a:rPr lang="ru-RU" sz="2400" b="1" dirty="0" err="1" smtClean="0">
                <a:latin typeface="Times New Roman" pitchFamily="18" charset="0"/>
                <a:cs typeface="Times New Roman" pitchFamily="18" charset="0"/>
              </a:rPr>
              <a:t>сиблингов</a:t>
            </a:r>
            <a:r>
              <a:rPr lang="ru-RU" sz="2400" dirty="0" smtClean="0">
                <a:latin typeface="Times New Roman" pitchFamily="18" charset="0"/>
                <a:cs typeface="Times New Roman" pitchFamily="18" charset="0"/>
              </a:rPr>
              <a:t>.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Отношения родителей - </a:t>
            </a:r>
            <a:r>
              <a:rPr lang="ru-RU" sz="2400" i="1" dirty="0" smtClean="0">
                <a:latin typeface="Times New Roman" pitchFamily="18" charset="0"/>
                <a:cs typeface="Times New Roman" pitchFamily="18" charset="0"/>
              </a:rPr>
              <a:t>их встреча, брак, значимые события их жизни</a:t>
            </a:r>
            <a:r>
              <a:rPr lang="ru-RU" sz="2400" dirty="0" smtClean="0">
                <a:latin typeface="Times New Roman" pitchFamily="18" charset="0"/>
                <a:cs typeface="Times New Roman" pitchFamily="18" charset="0"/>
              </a:rPr>
              <a:t>.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Построение </a:t>
            </a:r>
            <a:r>
              <a:rPr lang="ru-RU" sz="2400" b="1" i="1" dirty="0" err="1" smtClean="0">
                <a:latin typeface="Times New Roman" pitchFamily="18" charset="0"/>
                <a:cs typeface="Times New Roman" pitchFamily="18" charset="0"/>
              </a:rPr>
              <a:t>генограммы</a:t>
            </a:r>
            <a:r>
              <a:rPr lang="ru-RU" sz="2400" b="1" i="1" dirty="0" smtClean="0">
                <a:latin typeface="Times New Roman" pitchFamily="18" charset="0"/>
                <a:cs typeface="Times New Roman" pitchFamily="18" charset="0"/>
              </a:rPr>
              <a:t> для родительских семей мужа и жены</a:t>
            </a:r>
            <a:r>
              <a:rPr lang="ru-RU" sz="2400" dirty="0" smtClean="0">
                <a:latin typeface="Times New Roman" pitchFamily="18" charset="0"/>
                <a:cs typeface="Times New Roman" pitchFamily="18" charset="0"/>
              </a:rPr>
              <a:t>.</a:t>
            </a:r>
          </a:p>
          <a:p>
            <a:endParaRPr lang="ru-RU" dirty="0"/>
          </a:p>
        </p:txBody>
      </p:sp>
    </p:spTree>
  </p:cSld>
  <p:clrMapOvr>
    <a:masterClrMapping/>
  </p:clrMapOvr>
  <p:transition>
    <p:diamon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a:bodyPr>
          <a:lstStyle/>
          <a:p>
            <a:r>
              <a:rPr lang="ru-RU" b="1" dirty="0" smtClean="0">
                <a:latin typeface="Times New Roman" pitchFamily="18" charset="0"/>
                <a:cs typeface="Times New Roman" pitchFamily="18" charset="0"/>
              </a:rPr>
              <a:t>1. Развитие симптома</a:t>
            </a:r>
            <a:r>
              <a:rPr lang="ru-RU" dirty="0" smtClean="0">
                <a:latin typeface="Times New Roman" pitchFamily="18" charset="0"/>
                <a:cs typeface="Times New Roman" pitchFamily="18" charset="0"/>
              </a:rPr>
              <a:t> в ядерной семье, его первое проявление и хронология. Кто является носителем симптома. Чувства и фантазии членов семьи, касающиеся начала проявления симптома.</a:t>
            </a:r>
          </a:p>
          <a:p>
            <a:r>
              <a:rPr lang="ru-RU" dirty="0" smtClean="0">
                <a:latin typeface="Times New Roman" pitchFamily="18" charset="0"/>
                <a:cs typeface="Times New Roman" pitchFamily="18" charset="0"/>
              </a:rPr>
              <a:t> (Имейте в виду, что при быстром развитии симптомов вполне вероятно, что они есть реакции на некие нарушения в расширенной семье. В этом случае прогноз хороший. Если симптомы развиваются медленно, в течение долгого времени, они обычно происходят от дисфункции в ядерной семье, формировавшейся в течение долгого времени.)</a:t>
            </a:r>
          </a:p>
          <a:p>
            <a:endParaRPr lang="ru-RU" dirty="0"/>
          </a:p>
        </p:txBody>
      </p:sp>
      <p:sp>
        <p:nvSpPr>
          <p:cNvPr id="3" name="Заголовок 2"/>
          <p:cNvSpPr>
            <a:spLocks noGrp="1"/>
          </p:cNvSpPr>
          <p:nvPr>
            <p:ph type="title"/>
          </p:nvPr>
        </p:nvSpPr>
        <p:spPr>
          <a:xfrm>
            <a:off x="500034" y="274638"/>
            <a:ext cx="6000792" cy="1143000"/>
          </a:xfrm>
        </p:spPr>
        <p:txBody>
          <a:bodyPr>
            <a:normAutofit/>
          </a:bodyPr>
          <a:lstStyle/>
          <a:p>
            <a:r>
              <a:rPr lang="ru-RU" sz="2000" dirty="0" smtClean="0">
                <a:solidFill>
                  <a:schemeClr val="tx1"/>
                </a:solidFill>
                <a:latin typeface="Times New Roman" pitchFamily="18" charset="0"/>
                <a:cs typeface="Times New Roman" pitchFamily="18" charset="0"/>
              </a:rPr>
              <a:t>   Б. Анализ собранной информации</a:t>
            </a:r>
            <a:endParaRPr lang="ru-RU" sz="2000" dirty="0">
              <a:solidFill>
                <a:schemeClr val="tx1"/>
              </a:solidFill>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357166"/>
            <a:ext cx="8258204" cy="5650125"/>
          </a:xfrm>
        </p:spPr>
        <p:txBody>
          <a:bodyPr>
            <a:normAutofit/>
          </a:bodyPr>
          <a:lstStyle/>
          <a:p>
            <a:pPr>
              <a:buNone/>
            </a:pPr>
            <a:endParaRPr lang="ru-RU" sz="2400" b="1" dirty="0" smtClean="0">
              <a:latin typeface="Times New Roman" pitchFamily="18" charset="0"/>
              <a:cs typeface="Times New Roman" pitchFamily="18" charset="0"/>
            </a:endParaRPr>
          </a:p>
          <a:p>
            <a:r>
              <a:rPr lang="ru-RU" sz="3200" b="1" dirty="0" smtClean="0">
                <a:latin typeface="Times New Roman" pitchFamily="18" charset="0"/>
                <a:cs typeface="Times New Roman" pitchFamily="18" charset="0"/>
              </a:rPr>
              <a:t>2. </a:t>
            </a:r>
            <a:r>
              <a:rPr lang="ru-RU" sz="2800" b="1" dirty="0" smtClean="0">
                <a:latin typeface="Times New Roman" pitchFamily="18" charset="0"/>
                <a:cs typeface="Times New Roman" pitchFamily="18" charset="0"/>
              </a:rPr>
              <a:t>На какой стадии жизненного цикла</a:t>
            </a:r>
            <a:r>
              <a:rPr lang="ru-RU" sz="2800" dirty="0" smtClean="0">
                <a:latin typeface="Times New Roman" pitchFamily="18" charset="0"/>
                <a:cs typeface="Times New Roman" pitchFamily="18" charset="0"/>
              </a:rPr>
              <a:t> находится ядерная семья. </a:t>
            </a:r>
            <a:r>
              <a:rPr lang="ru-RU" sz="2800" dirty="0" err="1" smtClean="0">
                <a:latin typeface="Times New Roman" pitchFamily="18" charset="0"/>
                <a:cs typeface="Times New Roman" pitchFamily="18" charset="0"/>
              </a:rPr>
              <a:t>Боуэн</a:t>
            </a:r>
            <a:r>
              <a:rPr lang="ru-RU" sz="2800" dirty="0" smtClean="0">
                <a:latin typeface="Times New Roman" pitchFamily="18" charset="0"/>
                <a:cs typeface="Times New Roman" pitchFamily="18" charset="0"/>
              </a:rPr>
              <a:t> выделяет следующие стадии семейного цикла: брак; рождение ребенка; полная ядерная семья (когда все дети уже родились); стадия ухода детей из дома (от ухода первого ребенка до ухода последнего); старость; смерть. Для каждой стадии характерны свои значимые треугольники.</a:t>
            </a:r>
          </a:p>
          <a:p>
            <a:endParaRPr lang="ru-RU" dirty="0"/>
          </a:p>
        </p:txBody>
      </p:sp>
    </p:spTree>
  </p:cSld>
  <p:clrMapOvr>
    <a:masterClrMapping/>
  </p:clrMapOvr>
  <p:transition>
    <p:diamon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42910" y="357166"/>
            <a:ext cx="8043890" cy="5650125"/>
          </a:xfrm>
        </p:spPr>
        <p:txBody>
          <a:bodyPr>
            <a:normAutofit/>
          </a:bodyPr>
          <a:lstStyle/>
          <a:p>
            <a:r>
              <a:rPr lang="ru-RU" dirty="0" smtClean="0">
                <a:latin typeface="Times New Roman" pitchFamily="18" charset="0"/>
                <a:cs typeface="Times New Roman" pitchFamily="18" charset="0"/>
              </a:rPr>
              <a:t>3</a:t>
            </a:r>
            <a:r>
              <a:rPr lang="ru-RU" sz="22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Эмоциональные процессы в ядерной семье</a:t>
            </a:r>
            <a:r>
              <a:rPr lang="ru-RU" sz="2200" dirty="0" smtClean="0">
                <a:latin typeface="Times New Roman" pitchFamily="18" charset="0"/>
                <a:cs typeface="Times New Roman" pitchFamily="18" charset="0"/>
              </a:rPr>
              <a:t>. Опишите и проанализируйте отношения между членами семьи и какие способы защиты от близости они используют (</a:t>
            </a:r>
            <a:r>
              <a:rPr lang="ru-RU" sz="2200" dirty="0" err="1" smtClean="0">
                <a:latin typeface="Times New Roman" pitchFamily="18" charset="0"/>
                <a:cs typeface="Times New Roman" pitchFamily="18" charset="0"/>
              </a:rPr>
              <a:t>дистанцирование</a:t>
            </a:r>
            <a:r>
              <a:rPr lang="ru-RU" sz="2200" dirty="0" smtClean="0">
                <a:latin typeface="Times New Roman" pitchFamily="18" charset="0"/>
                <a:cs typeface="Times New Roman" pitchFamily="18" charset="0"/>
              </a:rPr>
              <a:t>, конфликт, проекции, </a:t>
            </a:r>
            <a:r>
              <a:rPr lang="ru-RU" sz="2200" dirty="0" err="1" smtClean="0">
                <a:latin typeface="Times New Roman" pitchFamily="18" charset="0"/>
                <a:cs typeface="Times New Roman" pitchFamily="18" charset="0"/>
              </a:rPr>
              <a:t>гипер</a:t>
            </a:r>
            <a:r>
              <a:rPr lang="ru-RU" sz="2200" dirty="0" smtClean="0">
                <a:latin typeface="Times New Roman" pitchFamily="18" charset="0"/>
                <a:cs typeface="Times New Roman" pitchFamily="18" charset="0"/>
              </a:rPr>
              <a:t> или </a:t>
            </a:r>
            <a:r>
              <a:rPr lang="ru-RU" sz="2200" dirty="0" err="1" smtClean="0">
                <a:latin typeface="Times New Roman" pitchFamily="18" charset="0"/>
                <a:cs typeface="Times New Roman" pitchFamily="18" charset="0"/>
              </a:rPr>
              <a:t>гипофункционирование</a:t>
            </a:r>
            <a:r>
              <a:rPr lang="ru-RU" sz="2200" dirty="0" smtClean="0">
                <a:latin typeface="Times New Roman" pitchFamily="18" charset="0"/>
                <a:cs typeface="Times New Roman" pitchFamily="18" charset="0"/>
              </a:rPr>
              <a:t>).</a:t>
            </a:r>
          </a:p>
          <a:p>
            <a:r>
              <a:rPr lang="ru-RU" sz="2200" dirty="0" smtClean="0">
                <a:latin typeface="Times New Roman" pitchFamily="18" charset="0"/>
                <a:cs typeface="Times New Roman" pitchFamily="18" charset="0"/>
              </a:rPr>
              <a:t>4</a:t>
            </a:r>
            <a:r>
              <a:rPr lang="ru-RU" sz="2200" b="1" dirty="0" smtClean="0">
                <a:latin typeface="Times New Roman" pitchFamily="18" charset="0"/>
                <a:cs typeface="Times New Roman" pitchFamily="18" charset="0"/>
              </a:rPr>
              <a:t>. Стрессоры семьи</a:t>
            </a:r>
            <a:r>
              <a:rPr lang="ru-RU" sz="2200" dirty="0" smtClean="0">
                <a:latin typeface="Times New Roman" pitchFamily="18" charset="0"/>
                <a:cs typeface="Times New Roman" pitchFamily="18" charset="0"/>
              </a:rPr>
              <a:t>. Узловые события (существенные для хода жизни </a:t>
            </a:r>
            <a:r>
              <a:rPr lang="ru-RU" sz="2200" dirty="0" err="1" smtClean="0">
                <a:latin typeface="Times New Roman" pitchFamily="18" charset="0"/>
                <a:cs typeface="Times New Roman" pitchFamily="18" charset="0"/>
              </a:rPr>
              <a:t>межпоколенческой</a:t>
            </a:r>
            <a:r>
              <a:rPr lang="ru-RU" sz="2200" dirty="0" smtClean="0">
                <a:latin typeface="Times New Roman" pitchFamily="18" charset="0"/>
                <a:cs typeface="Times New Roman" pitchFamily="18" charset="0"/>
              </a:rPr>
              <a:t> семейной системы - точки скопления феноменов, вследствие которых семейная система может стать более открытой, или более закрытой, или разрушиться), активизирующие тревогу в семейных полях (ядерной и расширенной эмоциональных системах). Возможные узловые события: рождение ребенка, поступление в школу, смена школы, переезд семьи, супружеская сепарация, развод, повторный брак, стресс на работе, безработица, физические травмы, болезнь, смерть</a:t>
            </a:r>
            <a:r>
              <a:rPr lang="ru-RU" dirty="0" smtClean="0">
                <a:latin typeface="Times New Roman" pitchFamily="18" charset="0"/>
                <a:cs typeface="Times New Roman" pitchFamily="18" charset="0"/>
              </a:rPr>
              <a:t>.</a:t>
            </a:r>
          </a:p>
          <a:p>
            <a:endParaRPr lang="ru-RU" dirty="0"/>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285728"/>
            <a:ext cx="7772400" cy="6215106"/>
          </a:xfrm>
        </p:spPr>
        <p:txBody>
          <a:bodyPr>
            <a:normAutofit lnSpcReduction="10000"/>
          </a:bodyPr>
          <a:lstStyle/>
          <a:p>
            <a:r>
              <a:rPr lang="ru-RU" b="1" i="1" dirty="0" smtClean="0">
                <a:solidFill>
                  <a:srgbClr val="FFFF00"/>
                </a:solidFill>
              </a:rPr>
              <a:t>Группа Теодора Лидса</a:t>
            </a:r>
            <a:r>
              <a:rPr lang="ru-RU" b="1" i="1" dirty="0" smtClean="0"/>
              <a:t>. </a:t>
            </a:r>
            <a:r>
              <a:rPr lang="ru-RU" dirty="0" smtClean="0">
                <a:solidFill>
                  <a:schemeClr val="bg1"/>
                </a:solidFill>
              </a:rPr>
              <a:t>В начале 1950-х гг. Т. Лидс занимался психоанализом. Его пациентами были лечившиеся в клинике Йельского университета больные шизофренией и их семьи.</a:t>
            </a:r>
          </a:p>
          <a:p>
            <a:r>
              <a:rPr lang="ru-RU" dirty="0" smtClean="0">
                <a:solidFill>
                  <a:schemeClr val="bg1"/>
                </a:solidFill>
              </a:rPr>
              <a:t>Т. Лидс обратил внимание на два дисгармоничных паттерна супружеских отношений в семьях больных шизофренией. В первом случае в семье имелся серьезный конфликт. При этом родители соперничали в борьбе за привязанность детей. Т. Лидс назвал этот паттерн </a:t>
            </a:r>
            <a:r>
              <a:rPr lang="ru-RU" b="1" dirty="0" smtClean="0">
                <a:solidFill>
                  <a:schemeClr val="bg1"/>
                </a:solidFill>
              </a:rPr>
              <a:t>расщепленным супружеством (</a:t>
            </a:r>
            <a:r>
              <a:rPr lang="en-US" b="1" dirty="0" smtClean="0">
                <a:solidFill>
                  <a:schemeClr val="bg1"/>
                </a:solidFill>
              </a:rPr>
              <a:t>marital schism</a:t>
            </a:r>
            <a:r>
              <a:rPr lang="ru-RU" b="1" dirty="0" smtClean="0">
                <a:solidFill>
                  <a:schemeClr val="bg1"/>
                </a:solidFill>
              </a:rPr>
              <a:t>). </a:t>
            </a:r>
            <a:r>
              <a:rPr lang="ru-RU" dirty="0" smtClean="0">
                <a:solidFill>
                  <a:schemeClr val="bg1"/>
                </a:solidFill>
              </a:rPr>
              <a:t>Во втором паттерне, получившем название </a:t>
            </a:r>
            <a:r>
              <a:rPr lang="ru-RU" b="1" dirty="0" smtClean="0">
                <a:solidFill>
                  <a:schemeClr val="bg1"/>
                </a:solidFill>
              </a:rPr>
              <a:t>смещенного супружества (</a:t>
            </a:r>
            <a:r>
              <a:rPr lang="en-US" b="1" dirty="0" smtClean="0">
                <a:solidFill>
                  <a:schemeClr val="bg1"/>
                </a:solidFill>
              </a:rPr>
              <a:t>marital skew</a:t>
            </a:r>
            <a:r>
              <a:rPr lang="ru-RU" b="1" dirty="0" smtClean="0">
                <a:solidFill>
                  <a:schemeClr val="bg1"/>
                </a:solidFill>
              </a:rPr>
              <a:t>), </a:t>
            </a:r>
            <a:r>
              <a:rPr lang="ru-RU" dirty="0" smtClean="0">
                <a:solidFill>
                  <a:schemeClr val="bg1"/>
                </a:solidFill>
              </a:rPr>
              <a:t>мать часто доминировала над отцом, а дети пытались восстановить равновесие в браке. Исследования Т. Лидса свидетельствовали о том, что расщепленное супружество зачастую вело к развитию шизофрении у дочерей, а смещенное супружество могло стать причиной шизофрении сыновей.</a:t>
            </a:r>
          </a:p>
          <a:p>
            <a:endParaRPr lang="ru-RU" dirty="0"/>
          </a:p>
        </p:txBody>
      </p:sp>
    </p:spTree>
  </p:cSld>
  <p:clrMapOvr>
    <a:masterClrMapping/>
  </p:clrMapOvr>
  <p:transition>
    <p:diamon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472" y="285728"/>
            <a:ext cx="8115328" cy="5721563"/>
          </a:xfrm>
        </p:spPr>
        <p:txBody>
          <a:bodyPr>
            <a:normAutofit/>
          </a:bodyPr>
          <a:lstStyle/>
          <a:p>
            <a:r>
              <a:rPr lang="ru-RU" sz="2400" dirty="0" smtClean="0">
                <a:latin typeface="Times New Roman" pitchFamily="18" charset="0"/>
                <a:cs typeface="Times New Roman" pitchFamily="18" charset="0"/>
              </a:rPr>
              <a:t>5. </a:t>
            </a:r>
            <a:r>
              <a:rPr lang="ru-RU" sz="2400" b="1" dirty="0" smtClean="0">
                <a:latin typeface="Times New Roman" pitchFamily="18" charset="0"/>
                <a:cs typeface="Times New Roman" pitchFamily="18" charset="0"/>
              </a:rPr>
              <a:t>Эмоциональная реактивность</a:t>
            </a:r>
            <a:r>
              <a:rPr lang="ru-RU" sz="2400" dirty="0" smtClean="0">
                <a:latin typeface="Times New Roman" pitchFamily="18" charset="0"/>
                <a:cs typeface="Times New Roman" pitchFamily="18" charset="0"/>
              </a:rPr>
              <a:t>. Как семья реагирует на стрессоры, какое количество и интенсивность симптомов при этом присутствует.</a:t>
            </a:r>
          </a:p>
          <a:p>
            <a:r>
              <a:rPr lang="ru-RU" sz="2400" dirty="0" smtClean="0">
                <a:latin typeface="Times New Roman" pitchFamily="18" charset="0"/>
                <a:cs typeface="Times New Roman" pitchFamily="18" charset="0"/>
              </a:rPr>
              <a:t>6. </a:t>
            </a:r>
            <a:r>
              <a:rPr lang="ru-RU" sz="2400" b="1" dirty="0" smtClean="0">
                <a:latin typeface="Times New Roman" pitchFamily="18" charset="0"/>
                <a:cs typeface="Times New Roman" pitchFamily="18" charset="0"/>
              </a:rPr>
              <a:t>Адаптивность семьи.</a:t>
            </a:r>
            <a:r>
              <a:rPr lang="ru-RU" sz="2400" dirty="0" smtClean="0">
                <a:latin typeface="Times New Roman" pitchFamily="18" charset="0"/>
                <a:cs typeface="Times New Roman" pitchFamily="18" charset="0"/>
              </a:rPr>
              <a:t> Приспособляемость семьи напрямую связана со </a:t>
            </a:r>
            <a:r>
              <a:rPr lang="ru-RU" sz="2400" i="1" dirty="0" smtClean="0">
                <a:latin typeface="Times New Roman" pitchFamily="18" charset="0"/>
                <a:cs typeface="Times New Roman" pitchFamily="18" charset="0"/>
              </a:rPr>
              <a:t>степенью дифференциации</a:t>
            </a:r>
            <a:r>
              <a:rPr lang="ru-RU" sz="2400" dirty="0" smtClean="0">
                <a:latin typeface="Times New Roman" pitchFamily="18" charset="0"/>
                <a:cs typeface="Times New Roman" pitchFamily="18" charset="0"/>
              </a:rPr>
              <a:t> семьи. Здесь важно соотношение между стрессорами, действующими на семью, и реактивностью семьи. Например, если семья подвергалась большим стрессам, но имеет малую реактивность, то это говорит о высокой степени дифференциации. Если немного стрессоров, но большая реактивность, то это - низкий уровень дифференциации.</a:t>
            </a:r>
          </a:p>
          <a:p>
            <a:r>
              <a:rPr lang="ru-RU" sz="2400" dirty="0" smtClean="0">
                <a:latin typeface="Times New Roman" pitchFamily="18" charset="0"/>
                <a:cs typeface="Times New Roman" pitchFamily="18" charset="0"/>
              </a:rPr>
              <a:t>7. </a:t>
            </a:r>
            <a:r>
              <a:rPr lang="ru-RU" sz="2400" b="1" dirty="0" smtClean="0">
                <a:latin typeface="Times New Roman" pitchFamily="18" charset="0"/>
                <a:cs typeface="Times New Roman" pitchFamily="18" charset="0"/>
              </a:rPr>
              <a:t>Стабильность и целостность расширенной семьи</a:t>
            </a:r>
            <a:r>
              <a:rPr lang="ru-RU" sz="2400" dirty="0" smtClean="0">
                <a:latin typeface="Times New Roman" pitchFamily="18" charset="0"/>
                <a:cs typeface="Times New Roman" pitchFamily="18" charset="0"/>
              </a:rPr>
              <a:t>. Уровень функционирования расширенной семьи. Доступность расширенной семьи для ядерной семьи.</a:t>
            </a:r>
          </a:p>
          <a:p>
            <a:endParaRPr lang="ru-RU" dirty="0"/>
          </a:p>
        </p:txBody>
      </p:sp>
    </p:spTree>
  </p:cSld>
  <p:clrMapOvr>
    <a:masterClrMapping/>
  </p:clrMapOvr>
  <p:transition>
    <p:diamon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42910" y="571480"/>
            <a:ext cx="8043890" cy="5435811"/>
          </a:xfrm>
        </p:spPr>
        <p:txBody>
          <a:bodyPr>
            <a:normAutofit fontScale="77500" lnSpcReduction="20000"/>
          </a:bodyPr>
          <a:lstStyle/>
          <a:p>
            <a:r>
              <a:rPr lang="ru-RU" dirty="0" smtClean="0">
                <a:latin typeface="Times New Roman" pitchFamily="18" charset="0"/>
                <a:cs typeface="Times New Roman" pitchFamily="18" charset="0"/>
              </a:rPr>
              <a:t>8</a:t>
            </a:r>
            <a:r>
              <a:rPr lang="ru-RU" b="1" dirty="0" smtClean="0">
                <a:latin typeface="Times New Roman" pitchFamily="18" charset="0"/>
                <a:cs typeface="Times New Roman" pitchFamily="18" charset="0"/>
              </a:rPr>
              <a:t>. Эмоциональные разрывы</a:t>
            </a:r>
            <a:r>
              <a:rPr lang="ru-RU" dirty="0" smtClean="0">
                <a:latin typeface="Times New Roman" pitchFamily="18" charset="0"/>
                <a:cs typeface="Times New Roman" pitchFamily="18" charset="0"/>
              </a:rPr>
              <a:t>. Количество незавершённых эмоциональных привязанностей в ядерной и расширенной семьях. В каких формах (эмоциональное или физическое </a:t>
            </a:r>
            <a:r>
              <a:rPr lang="ru-RU" dirty="0" err="1" smtClean="0">
                <a:latin typeface="Times New Roman" pitchFamily="18" charset="0"/>
                <a:cs typeface="Times New Roman" pitchFamily="18" charset="0"/>
              </a:rPr>
              <a:t>дистанцирование</a:t>
            </a:r>
            <a:r>
              <a:rPr lang="ru-RU" dirty="0" smtClean="0">
                <a:latin typeface="Times New Roman" pitchFamily="18" charset="0"/>
                <a:cs typeface="Times New Roman" pitchFamily="18" charset="0"/>
              </a:rPr>
              <a:t>) выражается эмоциональный разрыв. Чем больше эмоциональный разрыв с родительской семьей, тем больше симптомов возникает в ядерной семье</a:t>
            </a:r>
          </a:p>
          <a:p>
            <a:r>
              <a:rPr lang="ru-RU" dirty="0" smtClean="0">
                <a:latin typeface="Times New Roman" pitchFamily="18" charset="0"/>
                <a:cs typeface="Times New Roman" pitchFamily="18" charset="0"/>
              </a:rPr>
              <a:t>9. </a:t>
            </a:r>
            <a:r>
              <a:rPr lang="ru-RU" b="1" dirty="0" smtClean="0">
                <a:latin typeface="Times New Roman" pitchFamily="18" charset="0"/>
                <a:cs typeface="Times New Roman" pitchFamily="18" charset="0"/>
              </a:rPr>
              <a:t>Паттерны и темы, присутствующие в семейных полях</a:t>
            </a:r>
            <a:r>
              <a:rPr lang="ru-RU" dirty="0" smtClean="0">
                <a:latin typeface="Times New Roman" pitchFamily="18" charset="0"/>
                <a:cs typeface="Times New Roman" pitchFamily="18" charset="0"/>
              </a:rPr>
              <a:t>. Паттерны и основные события в ядерной и расширенной семьях взаимосвязаны. Здесь анализируем, что общего существует в ядерной и расширенной семьях: типология симптомов, конфигурация слияний и эмоциональных разрывов, значимые треугольники, эмоциональные процессы, процессы проекции, корреляция значимых событий.</a:t>
            </a:r>
          </a:p>
          <a:p>
            <a:r>
              <a:rPr lang="ru-RU" b="1" dirty="0" smtClean="0">
                <a:latin typeface="Times New Roman" pitchFamily="18" charset="0"/>
                <a:cs typeface="Times New Roman" pitchFamily="18" charset="0"/>
              </a:rPr>
              <a:t>10. Уровень дифференциации семьи</a:t>
            </a:r>
            <a:r>
              <a:rPr lang="ru-RU" dirty="0" smtClean="0">
                <a:latin typeface="Times New Roman" pitchFamily="18" charset="0"/>
                <a:cs typeface="Times New Roman" pitchFamily="18" charset="0"/>
              </a:rPr>
              <a:t>. (Имейте в виду, чем ниже общий уровень </a:t>
            </a:r>
            <a:r>
              <a:rPr lang="ru-RU" dirty="0" err="1" smtClean="0">
                <a:latin typeface="Times New Roman" pitchFamily="18" charset="0"/>
                <a:cs typeface="Times New Roman" pitchFamily="18" charset="0"/>
              </a:rPr>
              <a:t>дифференцированности</a:t>
            </a:r>
            <a:r>
              <a:rPr lang="ru-RU" dirty="0" smtClean="0">
                <a:latin typeface="Times New Roman" pitchFamily="18" charset="0"/>
                <a:cs typeface="Times New Roman" pitchFamily="18" charset="0"/>
              </a:rPr>
              <a:t> в семье, тем чаще и интенсивней проявляется феномен эмоциональных волн, то есть ряд тревожащих узловых событий, "пронизывающих" семейную систему).</a:t>
            </a:r>
          </a:p>
          <a:p>
            <a:endParaRPr lang="ru-RU" dirty="0"/>
          </a:p>
        </p:txBody>
      </p:sp>
    </p:spTree>
  </p:cSld>
  <p:clrMapOvr>
    <a:masterClrMapping/>
  </p:clrMapOvr>
  <p:transition>
    <p:diamon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500042"/>
            <a:ext cx="8186766" cy="5507249"/>
          </a:xfrm>
        </p:spPr>
        <p:txBody>
          <a:bodyPr>
            <a:normAutofit/>
          </a:bodyPr>
          <a:lstStyle/>
          <a:p>
            <a:r>
              <a:rPr lang="ru-RU" sz="2800" b="1" dirty="0" smtClean="0">
                <a:latin typeface="Times New Roman" pitchFamily="18" charset="0"/>
                <a:cs typeface="Times New Roman" pitchFamily="18" charset="0"/>
              </a:rPr>
              <a:t>11. Фокус в терапии.</a:t>
            </a:r>
            <a:r>
              <a:rPr lang="ru-RU" sz="2800" dirty="0" smtClean="0">
                <a:latin typeface="Times New Roman" pitchFamily="18" charset="0"/>
                <a:cs typeface="Times New Roman" pitchFamily="18" charset="0"/>
              </a:rPr>
              <a:t> </a:t>
            </a:r>
          </a:p>
          <a:p>
            <a:r>
              <a:rPr lang="ru-RU" sz="2400" dirty="0" smtClean="0">
                <a:latin typeface="Times New Roman" pitchFamily="18" charset="0"/>
                <a:cs typeface="Times New Roman" pitchFamily="18" charset="0"/>
              </a:rPr>
              <a:t>Существует две клинические цели: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Снижение тревоги, ведущее к облегчению симптома. (Имейте в виду, чем ниже уровень </a:t>
            </a:r>
            <a:r>
              <a:rPr lang="ru-RU" sz="2400" dirty="0" err="1" smtClean="0">
                <a:latin typeface="Times New Roman" pitchFamily="18" charset="0"/>
                <a:cs typeface="Times New Roman" pitchFamily="18" charset="0"/>
              </a:rPr>
              <a:t>дифференцированности</a:t>
            </a:r>
            <a:r>
              <a:rPr lang="ru-RU" sz="2400" dirty="0" smtClean="0">
                <a:latin typeface="Times New Roman" pitchFamily="18" charset="0"/>
                <a:cs typeface="Times New Roman" pitchFamily="18" charset="0"/>
              </a:rPr>
              <a:t>, тем труднее мотивировать индивида к работе над базовым личностным изменением - он больше живет в мире чувств, чем в мире мыслей. У него выше эмоциональная зависимость от других и слабее способность пожертвовать сиюминутным комфортом ради достижения нового понимания). Долгосрочное стремление повысить базовый уровень дифференциации.</a:t>
            </a:r>
          </a:p>
          <a:p>
            <a:endParaRPr lang="ru-RU" dirty="0"/>
          </a:p>
        </p:txBody>
      </p:sp>
    </p:spTree>
  </p:cSld>
  <p:clrMapOvr>
    <a:masterClrMapping/>
  </p:clrMapOvr>
  <p:transition>
    <p:diamon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642918"/>
            <a:ext cx="8258204" cy="5364373"/>
          </a:xfrm>
        </p:spPr>
        <p:txBody>
          <a:bodyPr>
            <a:noAutofit/>
          </a:bodyPr>
          <a:lstStyle/>
          <a:p>
            <a:r>
              <a:rPr lang="ru-RU" sz="2000" dirty="0" smtClean="0">
                <a:latin typeface="Times New Roman" pitchFamily="18" charset="0"/>
                <a:cs typeface="Times New Roman" pitchFamily="18" charset="0"/>
              </a:rPr>
              <a:t>Определитесь, какой из этих фокусов вы выберете для этой семьи.</a:t>
            </a:r>
          </a:p>
          <a:p>
            <a:r>
              <a:rPr lang="ru-RU" sz="2000" b="1" dirty="0" smtClean="0">
                <a:latin typeface="Times New Roman" pitchFamily="18" charset="0"/>
                <a:cs typeface="Times New Roman" pitchFamily="18" charset="0"/>
              </a:rPr>
              <a:t>12. Прогноз. </a:t>
            </a:r>
            <a:r>
              <a:rPr lang="ru-RU" sz="2000" dirty="0" smtClean="0">
                <a:latin typeface="Times New Roman" pitchFamily="18" charset="0"/>
                <a:cs typeface="Times New Roman" pitchFamily="18" charset="0"/>
              </a:rPr>
              <a:t>Основываясь на обследовании эмоциональных факторов, как вы оцениваете результат для денной семьи.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Прогноз хуже всего, когда весь процесс проекции сосредоточен на одном ребенке или у одного из супругов развивается болезнь ( это свидетельствует об интенсивности процесса проекции);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Прогноз ухудшается в том случае, если семья выражает свою </a:t>
            </a:r>
            <a:r>
              <a:rPr lang="ru-RU" sz="2000" dirty="0" err="1" smtClean="0">
                <a:latin typeface="Times New Roman" pitchFamily="18" charset="0"/>
                <a:cs typeface="Times New Roman" pitchFamily="18" charset="0"/>
              </a:rPr>
              <a:t>недифференцированность</a:t>
            </a:r>
            <a:r>
              <a:rPr lang="ru-RU" sz="2000" dirty="0" smtClean="0">
                <a:latin typeface="Times New Roman" pitchFamily="18" charset="0"/>
                <a:cs typeface="Times New Roman" pitchFamily="18" charset="0"/>
              </a:rPr>
              <a:t> посредством лишь одного механизма;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Если присутствуют все механизмы (эмоциональные процессы), и каждый из них не столь фиксирован, и это указывает на лучший прогноз изменений;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Наилучший шанс радикальных изменений имеется при наличии потенциала открытой коммуникации и наличии отношений с родительской семьей.</a:t>
            </a:r>
          </a:p>
          <a:p>
            <a:r>
              <a:rPr lang="ru-RU" sz="2000" dirty="0" smtClean="0">
                <a:latin typeface="Times New Roman" pitchFamily="18" charset="0"/>
                <a:cs typeface="Times New Roman" pitchFamily="18" charset="0"/>
              </a:rPr>
              <a:t> </a:t>
            </a:r>
          </a:p>
          <a:p>
            <a:endParaRPr lang="ru-RU" sz="1800"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57166"/>
            <a:ext cx="8472518" cy="6143668"/>
          </a:xfrm>
        </p:spPr>
        <p:txBody>
          <a:bodyPr>
            <a:normAutofit fontScale="77500" lnSpcReduction="20000"/>
          </a:bodyPr>
          <a:lstStyle/>
          <a:p>
            <a:pPr algn="ctr"/>
            <a:r>
              <a:rPr lang="ru-RU" b="1" dirty="0" smtClean="0">
                <a:latin typeface="Times New Roman" pitchFamily="18" charset="0"/>
                <a:cs typeface="Times New Roman" pitchFamily="18" charset="0"/>
              </a:rPr>
              <a:t>Карта первичного приёма</a:t>
            </a:r>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Состав семьи (вся семья в целом) </a:t>
            </a:r>
            <a:r>
              <a:rPr lang="ru-RU" dirty="0" smtClean="0">
                <a:latin typeface="Times New Roman" pitchFamily="18" charset="0"/>
                <a:cs typeface="Times New Roman" pitchFamily="18" charset="0"/>
              </a:rPr>
              <a:t>_________________________________________</a:t>
            </a:r>
          </a:p>
          <a:p>
            <a:r>
              <a:rPr lang="ru-RU" dirty="0" smtClean="0">
                <a:latin typeface="Times New Roman" pitchFamily="18" charset="0"/>
                <a:cs typeface="Times New Roman" pitchFamily="18" charset="0"/>
              </a:rPr>
              <a:t>__________________________________________________________________________</a:t>
            </a:r>
          </a:p>
          <a:p>
            <a:r>
              <a:rPr lang="ru-RU" dirty="0" smtClean="0">
                <a:latin typeface="Times New Roman" pitchFamily="18" charset="0"/>
                <a:cs typeface="Times New Roman" pitchFamily="18" charset="0"/>
              </a:rPr>
              <a:t>Повод обращения___________________________________________________________</a:t>
            </a:r>
          </a:p>
          <a:p>
            <a:r>
              <a:rPr lang="ru-RU" dirty="0" smtClean="0">
                <a:latin typeface="Times New Roman" pitchFamily="18" charset="0"/>
                <a:cs typeface="Times New Roman" pitchFamily="18" charset="0"/>
              </a:rPr>
              <a:t>Кто направил______________________________________________________________</a:t>
            </a:r>
          </a:p>
          <a:p>
            <a:r>
              <a:rPr lang="ru-RU" dirty="0" smtClean="0">
                <a:latin typeface="Times New Roman" pitchFamily="18" charset="0"/>
                <a:cs typeface="Times New Roman" pitchFamily="18" charset="0"/>
              </a:rPr>
              <a:t>Описание проблемы (со слов клиентов)______________________________________</a:t>
            </a:r>
          </a:p>
          <a:p>
            <a:r>
              <a:rPr lang="ru-RU" dirty="0" smtClean="0">
                <a:latin typeface="Times New Roman" pitchFamily="18" charset="0"/>
                <a:cs typeface="Times New Roman" pitchFamily="18" charset="0"/>
              </a:rPr>
              <a:t>__________________________________________________________________________</a:t>
            </a:r>
          </a:p>
          <a:p>
            <a:r>
              <a:rPr lang="ru-RU" dirty="0" smtClean="0">
                <a:latin typeface="Times New Roman" pitchFamily="18" charset="0"/>
                <a:cs typeface="Times New Roman" pitchFamily="18" charset="0"/>
              </a:rPr>
              <a:t>__________________________________________________________________________</a:t>
            </a:r>
          </a:p>
          <a:p>
            <a:r>
              <a:rPr lang="ru-RU" dirty="0" smtClean="0">
                <a:latin typeface="Times New Roman" pitchFamily="18" charset="0"/>
                <a:cs typeface="Times New Roman" pitchFamily="18" charset="0"/>
              </a:rPr>
              <a:t>Идентифицированный пациент ________________________________________________</a:t>
            </a:r>
          </a:p>
          <a:p>
            <a:r>
              <a:rPr lang="ru-RU" dirty="0" smtClean="0">
                <a:latin typeface="Times New Roman" pitchFamily="18" charset="0"/>
                <a:cs typeface="Times New Roman" pitchFamily="18" charset="0"/>
              </a:rPr>
              <a:t> </a:t>
            </a:r>
          </a:p>
          <a:p>
            <a:endParaRPr lang="ru-RU" dirty="0"/>
          </a:p>
        </p:txBody>
      </p:sp>
    </p:spTree>
  </p:cSld>
  <p:clrMapOvr>
    <a:masterClrMapping/>
  </p:clrMapOvr>
  <p:transition>
    <p:diamon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428604"/>
            <a:ext cx="8258204" cy="5578687"/>
          </a:xfrm>
        </p:spPr>
        <p:txBody>
          <a:bodyPr>
            <a:normAutofit fontScale="55000" lnSpcReduction="20000"/>
          </a:bodyPr>
          <a:lstStyle/>
          <a:p>
            <a:r>
              <a:rPr lang="ru-RU" sz="2900" b="1" dirty="0" smtClean="0">
                <a:latin typeface="Times New Roman" pitchFamily="18" charset="0"/>
                <a:cs typeface="Times New Roman" pitchFamily="18" charset="0"/>
              </a:rPr>
              <a:t>Структурные параметры</a:t>
            </a:r>
          </a:p>
          <a:p>
            <a:r>
              <a:rPr lang="ru-RU" sz="2900" dirty="0" smtClean="0">
                <a:latin typeface="Times New Roman" pitchFamily="18" charset="0"/>
                <a:cs typeface="Times New Roman" pitchFamily="18" charset="0"/>
              </a:rPr>
              <a:t> </a:t>
            </a:r>
          </a:p>
          <a:p>
            <a:r>
              <a:rPr lang="ru-RU" sz="2900" dirty="0" smtClean="0">
                <a:latin typeface="Times New Roman" pitchFamily="18" charset="0"/>
                <a:cs typeface="Times New Roman" pitchFamily="18" charset="0"/>
              </a:rPr>
              <a:t>Характеристики подсистемы </a:t>
            </a:r>
            <a:r>
              <a:rPr lang="ru-RU" sz="2900" dirty="0" err="1" smtClean="0">
                <a:latin typeface="Times New Roman" pitchFamily="18" charset="0"/>
                <a:cs typeface="Times New Roman" pitchFamily="18" charset="0"/>
              </a:rPr>
              <a:t>родителей_______________________________________</a:t>
            </a:r>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__________________________________________________________________________</a:t>
            </a:r>
          </a:p>
          <a:p>
            <a:r>
              <a:rPr lang="ru-RU" sz="2900" dirty="0" smtClean="0">
                <a:latin typeface="Times New Roman" pitchFamily="18" charset="0"/>
                <a:cs typeface="Times New Roman" pitchFamily="18" charset="0"/>
              </a:rPr>
              <a:t>Характеристики детской </a:t>
            </a:r>
            <a:r>
              <a:rPr lang="ru-RU" sz="2900" dirty="0" err="1" smtClean="0">
                <a:latin typeface="Times New Roman" pitchFamily="18" charset="0"/>
                <a:cs typeface="Times New Roman" pitchFamily="18" charset="0"/>
              </a:rPr>
              <a:t>подсистемы_________________________________________</a:t>
            </a:r>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__________________________________________________________________________ </a:t>
            </a:r>
          </a:p>
          <a:p>
            <a:r>
              <a:rPr lang="ru-RU" sz="2900" dirty="0" smtClean="0">
                <a:latin typeface="Times New Roman" pitchFamily="18" charset="0"/>
                <a:cs typeface="Times New Roman" pitchFamily="18" charset="0"/>
              </a:rPr>
              <a:t>Семья с точки зрения сплоченности ____(подчеркнуть)_______________________</a:t>
            </a:r>
          </a:p>
          <a:p>
            <a:r>
              <a:rPr lang="ru-RU" sz="2900" dirty="0" err="1" smtClean="0">
                <a:latin typeface="Times New Roman" pitchFamily="18" charset="0"/>
                <a:cs typeface="Times New Roman" pitchFamily="18" charset="0"/>
              </a:rPr>
              <a:t>_____________Разобщённая</a:t>
            </a:r>
            <a:r>
              <a:rPr lang="ru-RU" sz="2900" dirty="0" smtClean="0">
                <a:latin typeface="Times New Roman" pitchFamily="18" charset="0"/>
                <a:cs typeface="Times New Roman" pitchFamily="18" charset="0"/>
              </a:rPr>
              <a:t>, Раздельная, Связанная, </a:t>
            </a:r>
            <a:r>
              <a:rPr lang="ru-RU" sz="2900" dirty="0" err="1" smtClean="0">
                <a:latin typeface="Times New Roman" pitchFamily="18" charset="0"/>
                <a:cs typeface="Times New Roman" pitchFamily="18" charset="0"/>
              </a:rPr>
              <a:t>Запутанная_______________</a:t>
            </a:r>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Семья с точки зрения гибкости ____(подчеркнуть)___________________________</a:t>
            </a:r>
          </a:p>
          <a:p>
            <a:r>
              <a:rPr lang="ru-RU" sz="2900" dirty="0" err="1" smtClean="0">
                <a:latin typeface="Times New Roman" pitchFamily="18" charset="0"/>
                <a:cs typeface="Times New Roman" pitchFamily="18" charset="0"/>
              </a:rPr>
              <a:t>_____________Ригидная</a:t>
            </a:r>
            <a:r>
              <a:rPr lang="ru-RU" sz="2900" dirty="0" smtClean="0">
                <a:latin typeface="Times New Roman" pitchFamily="18" charset="0"/>
                <a:cs typeface="Times New Roman" pitchFamily="18" charset="0"/>
              </a:rPr>
              <a:t>, Структурированная, Гибкая, </a:t>
            </a:r>
            <a:r>
              <a:rPr lang="ru-RU" sz="2900" dirty="0" err="1" smtClean="0">
                <a:latin typeface="Times New Roman" pitchFamily="18" charset="0"/>
                <a:cs typeface="Times New Roman" pitchFamily="18" charset="0"/>
              </a:rPr>
              <a:t>Хаотичная_______________</a:t>
            </a:r>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Особенности </a:t>
            </a:r>
            <a:r>
              <a:rPr lang="ru-RU" sz="2900" dirty="0" err="1" smtClean="0">
                <a:latin typeface="Times New Roman" pitchFamily="18" charset="0"/>
                <a:cs typeface="Times New Roman" pitchFamily="18" charset="0"/>
              </a:rPr>
              <a:t>иерархия______________________________________________________</a:t>
            </a:r>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__________________________________________________________________________</a:t>
            </a:r>
          </a:p>
          <a:p>
            <a:r>
              <a:rPr lang="ru-RU" sz="2900" dirty="0" smtClean="0">
                <a:latin typeface="Times New Roman" pitchFamily="18" charset="0"/>
                <a:cs typeface="Times New Roman" pitchFamily="18" charset="0"/>
              </a:rPr>
              <a:t>Внешние границы___________________________________________________________</a:t>
            </a:r>
          </a:p>
          <a:p>
            <a:r>
              <a:rPr lang="ru-RU" sz="2900" dirty="0" smtClean="0">
                <a:latin typeface="Times New Roman" pitchFamily="18" charset="0"/>
                <a:cs typeface="Times New Roman" pitchFamily="18" charset="0"/>
              </a:rPr>
              <a:t>__________________________________________________________________________</a:t>
            </a:r>
          </a:p>
          <a:p>
            <a:r>
              <a:rPr lang="ru-RU" sz="2900" dirty="0" smtClean="0">
                <a:latin typeface="Times New Roman" pitchFamily="18" charset="0"/>
                <a:cs typeface="Times New Roman" pitchFamily="18" charset="0"/>
              </a:rPr>
              <a:t>Внутренние </a:t>
            </a:r>
            <a:r>
              <a:rPr lang="ru-RU" sz="2900" dirty="0" err="1" smtClean="0">
                <a:latin typeface="Times New Roman" pitchFamily="18" charset="0"/>
                <a:cs typeface="Times New Roman" pitchFamily="18" charset="0"/>
              </a:rPr>
              <a:t>границы________________________________________________________</a:t>
            </a:r>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__________________________________________________________________________</a:t>
            </a:r>
          </a:p>
          <a:p>
            <a:r>
              <a:rPr lang="ru-RU" sz="2900" dirty="0" smtClean="0">
                <a:latin typeface="Times New Roman" pitchFamily="18" charset="0"/>
                <a:cs typeface="Times New Roman" pitchFamily="18" charset="0"/>
              </a:rPr>
              <a:t>Ролевая структура </a:t>
            </a:r>
            <a:r>
              <a:rPr lang="ru-RU" sz="2900" dirty="0" err="1" smtClean="0">
                <a:latin typeface="Times New Roman" pitchFamily="18" charset="0"/>
                <a:cs typeface="Times New Roman" pitchFamily="18" charset="0"/>
              </a:rPr>
              <a:t>семьи___________________________________________________</a:t>
            </a:r>
            <a:endParaRPr lang="ru-RU" sz="2900" dirty="0" smtClean="0">
              <a:latin typeface="Times New Roman" pitchFamily="18" charset="0"/>
              <a:cs typeface="Times New Roman" pitchFamily="18" charset="0"/>
            </a:endParaRPr>
          </a:p>
          <a:p>
            <a:endParaRPr lang="ru-RU" dirty="0"/>
          </a:p>
        </p:txBody>
      </p:sp>
    </p:spTree>
  </p:cSld>
  <p:clrMapOvr>
    <a:masterClrMapping/>
  </p:clrMapOvr>
  <p:transition>
    <p:diamon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500042"/>
            <a:ext cx="8186766" cy="5507249"/>
          </a:xfrm>
        </p:spPr>
        <p:txBody>
          <a:bodyPr>
            <a:normAutofit/>
          </a:bodyPr>
          <a:lstStyle/>
          <a:p>
            <a:r>
              <a:rPr lang="ru-RU" sz="2000" dirty="0" smtClean="0">
                <a:latin typeface="Times New Roman" pitchFamily="18" charset="0"/>
                <a:cs typeface="Times New Roman" pitchFamily="18" charset="0"/>
              </a:rPr>
              <a:t>Стадия жизненного цикла и успешность её прохождения__________________________________________________________________________</a:t>
            </a:r>
          </a:p>
          <a:p>
            <a:r>
              <a:rPr lang="ru-RU" sz="2000" dirty="0" smtClean="0">
                <a:latin typeface="Times New Roman" pitchFamily="18" charset="0"/>
                <a:cs typeface="Times New Roman" pitchFamily="18" charset="0"/>
              </a:rPr>
              <a:t>Характер структурных проблем ___________(подчеркнуть)_____________________</a:t>
            </a:r>
          </a:p>
          <a:p>
            <a:r>
              <a:rPr lang="ru-RU" sz="2000" dirty="0" err="1" smtClean="0">
                <a:latin typeface="Times New Roman" pitchFamily="18" charset="0"/>
                <a:cs typeface="Times New Roman" pitchFamily="18" charset="0"/>
              </a:rPr>
              <a:t>_______________межпоколенные</a:t>
            </a:r>
            <a:r>
              <a:rPr lang="ru-RU" sz="2000" dirty="0" smtClean="0">
                <a:latin typeface="Times New Roman" pitchFamily="18" charset="0"/>
                <a:cs typeface="Times New Roman" pitchFamily="18" charset="0"/>
              </a:rPr>
              <a:t> коалиции, реверсия </a:t>
            </a:r>
            <a:r>
              <a:rPr lang="ru-RU" sz="2000" dirty="0" err="1" smtClean="0">
                <a:latin typeface="Times New Roman" pitchFamily="18" charset="0"/>
                <a:cs typeface="Times New Roman" pitchFamily="18" charset="0"/>
              </a:rPr>
              <a:t>иерархии__________________</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тип несбалансированности семейной </a:t>
            </a:r>
            <a:r>
              <a:rPr lang="ru-RU" sz="2000" dirty="0" err="1" smtClean="0">
                <a:latin typeface="Times New Roman" pitchFamily="18" charset="0"/>
                <a:cs typeface="Times New Roman" pitchFamily="18" charset="0"/>
              </a:rPr>
              <a:t>структуры_______________________________</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a:t>
            </a:r>
          </a:p>
          <a:p>
            <a:r>
              <a:rPr lang="ru-RU" sz="2000" dirty="0" smtClean="0">
                <a:latin typeface="Times New Roman" pitchFamily="18" charset="0"/>
                <a:cs typeface="Times New Roman" pitchFamily="18" charset="0"/>
              </a:rPr>
              <a:t>Динамические параметры</a:t>
            </a:r>
          </a:p>
          <a:p>
            <a:r>
              <a:rPr lang="ru-RU" sz="2000" dirty="0" smtClean="0">
                <a:latin typeface="Times New Roman" pitchFamily="18" charset="0"/>
                <a:cs typeface="Times New Roman" pitchFamily="18" charset="0"/>
              </a:rPr>
              <a:t> </a:t>
            </a:r>
          </a:p>
          <a:p>
            <a:r>
              <a:rPr lang="ru-RU" sz="2000" dirty="0" smtClean="0">
                <a:latin typeface="Times New Roman" pitchFamily="18" charset="0"/>
                <a:cs typeface="Times New Roman" pitchFamily="18" charset="0"/>
              </a:rPr>
              <a:t>Особенности коммуникации членов семьи</a:t>
            </a:r>
            <a:endParaRPr lang="ru-RU" sz="2000"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642918"/>
            <a:ext cx="8186766" cy="5364373"/>
          </a:xfrm>
        </p:spPr>
        <p:txBody>
          <a:bodyPr>
            <a:noAutofit/>
          </a:bodyPr>
          <a:lstStyle/>
          <a:p>
            <a:r>
              <a:rPr lang="ru-RU" sz="1600" b="1" dirty="0" smtClean="0">
                <a:latin typeface="Times New Roman" pitchFamily="18" charset="0"/>
                <a:cs typeface="Times New Roman" pitchFamily="18" charset="0"/>
              </a:rPr>
              <a:t>Способы, используемые идентифицированным пациентом для поддержания в семье</a:t>
            </a:r>
          </a:p>
          <a:p>
            <a:r>
              <a:rPr lang="ru-RU" sz="1600" b="1" dirty="0" smtClean="0">
                <a:latin typeface="Times New Roman" pitchFamily="18" charset="0"/>
                <a:cs typeface="Times New Roman" pitchFamily="18" charset="0"/>
              </a:rPr>
              <a:t>желательных паттернов взаимодействия</a:t>
            </a:r>
          </a:p>
          <a:p>
            <a:r>
              <a:rPr lang="ru-RU" sz="1600" dirty="0" smtClean="0">
                <a:latin typeface="Times New Roman" pitchFamily="18" charset="0"/>
                <a:cs typeface="Times New Roman" pitchFamily="18" charset="0"/>
              </a:rPr>
              <a:t>__________________________________________________________________________</a:t>
            </a:r>
          </a:p>
          <a:p>
            <a:r>
              <a:rPr lang="ru-RU" sz="1600" dirty="0" smtClean="0">
                <a:latin typeface="Times New Roman" pitchFamily="18" charset="0"/>
                <a:cs typeface="Times New Roman" pitchFamily="18" charset="0"/>
              </a:rPr>
              <a:t>Семейные правила__________________________________________________________</a:t>
            </a:r>
          </a:p>
          <a:p>
            <a:r>
              <a:rPr lang="ru-RU" sz="1600" dirty="0" smtClean="0">
                <a:latin typeface="Times New Roman" pitchFamily="18" charset="0"/>
                <a:cs typeface="Times New Roman" pitchFamily="18" charset="0"/>
              </a:rPr>
              <a:t>__________________________________________________________________________</a:t>
            </a:r>
          </a:p>
          <a:p>
            <a:r>
              <a:rPr lang="ru-RU" sz="1600" dirty="0" smtClean="0">
                <a:latin typeface="Times New Roman" pitchFamily="18" charset="0"/>
                <a:cs typeface="Times New Roman" pitchFamily="18" charset="0"/>
              </a:rPr>
              <a:t>Семейные мифы_____________________________________________________________</a:t>
            </a:r>
          </a:p>
          <a:p>
            <a:r>
              <a:rPr lang="ru-RU" sz="1600" dirty="0" smtClean="0">
                <a:latin typeface="Times New Roman" pitchFamily="18" charset="0"/>
                <a:cs typeface="Times New Roman" pitchFamily="18" charset="0"/>
              </a:rPr>
              <a:t>__________________________________________________________________________</a:t>
            </a:r>
          </a:p>
          <a:p>
            <a:r>
              <a:rPr lang="ru-RU" sz="1600" dirty="0" smtClean="0">
                <a:latin typeface="Times New Roman" pitchFamily="18" charset="0"/>
                <a:cs typeface="Times New Roman" pitchFamily="18" charset="0"/>
              </a:rPr>
              <a:t>Стабилизаторы ____________________________________________________________</a:t>
            </a:r>
          </a:p>
          <a:p>
            <a:r>
              <a:rPr lang="ru-RU" sz="1600" dirty="0" smtClean="0">
                <a:latin typeface="Times New Roman" pitchFamily="18" charset="0"/>
                <a:cs typeface="Times New Roman" pitchFamily="18" charset="0"/>
              </a:rPr>
              <a:t>__________________________________________________________________________</a:t>
            </a:r>
          </a:p>
          <a:p>
            <a:r>
              <a:rPr lang="ru-RU" sz="1600" dirty="0" smtClean="0">
                <a:latin typeface="Times New Roman" pitchFamily="18" charset="0"/>
                <a:cs typeface="Times New Roman" pitchFamily="18" charset="0"/>
              </a:rPr>
              <a:t>История проблемы__________________________________________________________</a:t>
            </a:r>
          </a:p>
          <a:p>
            <a:r>
              <a:rPr lang="ru-RU" sz="1600" dirty="0" smtClean="0">
                <a:latin typeface="Times New Roman" pitchFamily="18" charset="0"/>
                <a:cs typeface="Times New Roman" pitchFamily="18" charset="0"/>
              </a:rPr>
              <a:t>__________________________________________________________________________</a:t>
            </a:r>
          </a:p>
          <a:p>
            <a:r>
              <a:rPr lang="ru-RU" sz="1600" dirty="0" smtClean="0">
                <a:latin typeface="Times New Roman" pitchFamily="18" charset="0"/>
                <a:cs typeface="Times New Roman" pitchFamily="18" charset="0"/>
              </a:rPr>
              <a:t>__________________________________________________________________________</a:t>
            </a:r>
          </a:p>
          <a:p>
            <a:r>
              <a:rPr lang="ru-RU" sz="1600" dirty="0" smtClean="0">
                <a:latin typeface="Times New Roman" pitchFamily="18" charset="0"/>
                <a:cs typeface="Times New Roman" pitchFamily="18" charset="0"/>
              </a:rPr>
              <a:t>__________________________________________________________________________</a:t>
            </a:r>
          </a:p>
          <a:p>
            <a:r>
              <a:rPr lang="ru-RU" sz="1600" dirty="0" smtClean="0">
                <a:latin typeface="Times New Roman" pitchFamily="18" charset="0"/>
                <a:cs typeface="Times New Roman" pitchFamily="18" charset="0"/>
              </a:rPr>
              <a:t>Предыдущие попытки решения</a:t>
            </a:r>
          </a:p>
          <a:p>
            <a:r>
              <a:rPr lang="ru-RU" sz="1600" dirty="0" smtClean="0">
                <a:latin typeface="Times New Roman" pitchFamily="18" charset="0"/>
                <a:cs typeface="Times New Roman" pitchFamily="18" charset="0"/>
              </a:rPr>
              <a:t>__________________________________________________________________________</a:t>
            </a:r>
          </a:p>
          <a:p>
            <a:r>
              <a:rPr lang="ru-RU" sz="1600" dirty="0" smtClean="0">
                <a:latin typeface="Times New Roman" pitchFamily="18" charset="0"/>
                <a:cs typeface="Times New Roman" pitchFamily="18" charset="0"/>
              </a:rPr>
              <a:t>Определение целей психотерапии</a:t>
            </a:r>
            <a:endParaRPr lang="ru-RU" sz="1600"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357166"/>
            <a:ext cx="8258204" cy="5650125"/>
          </a:xfrm>
        </p:spPr>
        <p:txBody>
          <a:bodyPr>
            <a:normAutofit fontScale="55000" lnSpcReduction="20000"/>
          </a:bodyPr>
          <a:lstStyle/>
          <a:p>
            <a:r>
              <a:rPr lang="ru-RU" sz="3300" b="1" dirty="0" smtClean="0">
                <a:latin typeface="Times New Roman" pitchFamily="18" charset="0"/>
                <a:cs typeface="Times New Roman" pitchFamily="18" charset="0"/>
              </a:rPr>
              <a:t>Исторические  параметры семьи</a:t>
            </a:r>
          </a:p>
          <a:p>
            <a:r>
              <a:rPr lang="ru-RU" sz="3300" b="1" dirty="0" smtClean="0">
                <a:latin typeface="Times New Roman" pitchFamily="18" charset="0"/>
                <a:cs typeface="Times New Roman" pitchFamily="18" charset="0"/>
              </a:rPr>
              <a:t> </a:t>
            </a:r>
          </a:p>
          <a:p>
            <a:r>
              <a:rPr lang="ru-RU" sz="2900" dirty="0" smtClean="0">
                <a:latin typeface="Times New Roman" pitchFamily="18" charset="0"/>
                <a:cs typeface="Times New Roman" pitchFamily="18" charset="0"/>
              </a:rPr>
              <a:t>Уровень дифференциации семьи _________(подчеркнуть)________________________</a:t>
            </a:r>
          </a:p>
          <a:p>
            <a:r>
              <a:rPr lang="ru-RU" sz="2900" dirty="0" smtClean="0">
                <a:latin typeface="Times New Roman" pitchFamily="18" charset="0"/>
                <a:cs typeface="Times New Roman" pitchFamily="18" charset="0"/>
              </a:rPr>
              <a:t>____Слабый,_______Умеренный,________Хороший_______________________________</a:t>
            </a:r>
          </a:p>
          <a:p>
            <a:r>
              <a:rPr lang="ru-RU" sz="2900" dirty="0" smtClean="0">
                <a:latin typeface="Times New Roman" pitchFamily="18" charset="0"/>
                <a:cs typeface="Times New Roman" pitchFamily="18" charset="0"/>
              </a:rPr>
              <a:t>Основные треугольники_____________________________________________________</a:t>
            </a:r>
          </a:p>
          <a:p>
            <a:r>
              <a:rPr lang="ru-RU" sz="2900" dirty="0" smtClean="0">
                <a:latin typeface="Times New Roman" pitchFamily="18" charset="0"/>
                <a:cs typeface="Times New Roman" pitchFamily="18" charset="0"/>
              </a:rPr>
              <a:t>__________________________________________________________________________</a:t>
            </a:r>
          </a:p>
          <a:p>
            <a:r>
              <a:rPr lang="ru-RU" sz="2900" dirty="0" smtClean="0">
                <a:latin typeface="Times New Roman" pitchFamily="18" charset="0"/>
                <a:cs typeface="Times New Roman" pitchFamily="18" charset="0"/>
              </a:rPr>
              <a:t>Эмоциональные процессы в ядерной </a:t>
            </a:r>
            <a:r>
              <a:rPr lang="ru-RU" sz="2900" dirty="0" err="1" smtClean="0">
                <a:latin typeface="Times New Roman" pitchFamily="18" charset="0"/>
                <a:cs typeface="Times New Roman" pitchFamily="18" charset="0"/>
              </a:rPr>
              <a:t>семье____________________________________</a:t>
            </a:r>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__________________________________________________________________________</a:t>
            </a:r>
          </a:p>
          <a:p>
            <a:r>
              <a:rPr lang="ru-RU" sz="2900" dirty="0" smtClean="0">
                <a:latin typeface="Times New Roman" pitchFamily="18" charset="0"/>
                <a:cs typeface="Times New Roman" pitchFamily="18" charset="0"/>
              </a:rPr>
              <a:t>Семейные стрессоры________________________________________________________</a:t>
            </a:r>
          </a:p>
          <a:p>
            <a:r>
              <a:rPr lang="ru-RU" sz="2900" dirty="0" smtClean="0">
                <a:latin typeface="Times New Roman" pitchFamily="18" charset="0"/>
                <a:cs typeface="Times New Roman" pitchFamily="18" charset="0"/>
              </a:rPr>
              <a:t>__________________________________________________________________________</a:t>
            </a:r>
          </a:p>
          <a:p>
            <a:r>
              <a:rPr lang="ru-RU" sz="2900" dirty="0" smtClean="0">
                <a:latin typeface="Times New Roman" pitchFamily="18" charset="0"/>
                <a:cs typeface="Times New Roman" pitchFamily="18" charset="0"/>
              </a:rPr>
              <a:t>Эмоциональная </a:t>
            </a:r>
            <a:r>
              <a:rPr lang="ru-RU" sz="2900" dirty="0" err="1" smtClean="0">
                <a:latin typeface="Times New Roman" pitchFamily="18" charset="0"/>
                <a:cs typeface="Times New Roman" pitchFamily="18" charset="0"/>
              </a:rPr>
              <a:t>реактивность________________________________________________</a:t>
            </a:r>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__________________________________________________________________________</a:t>
            </a:r>
          </a:p>
          <a:p>
            <a:r>
              <a:rPr lang="ru-RU" sz="2900" dirty="0" smtClean="0">
                <a:latin typeface="Times New Roman" pitchFamily="18" charset="0"/>
                <a:cs typeface="Times New Roman" pitchFamily="18" charset="0"/>
              </a:rPr>
              <a:t>Адаптивность______________________________________________________________</a:t>
            </a:r>
          </a:p>
          <a:p>
            <a:r>
              <a:rPr lang="ru-RU" sz="2900" dirty="0" smtClean="0">
                <a:latin typeface="Times New Roman" pitchFamily="18" charset="0"/>
                <a:cs typeface="Times New Roman" pitchFamily="18" charset="0"/>
              </a:rPr>
              <a:t>__________________________________________________________________________</a:t>
            </a:r>
          </a:p>
          <a:p>
            <a:r>
              <a:rPr lang="ru-RU" sz="2900" dirty="0" smtClean="0">
                <a:latin typeface="Times New Roman" pitchFamily="18" charset="0"/>
                <a:cs typeface="Times New Roman" pitchFamily="18" charset="0"/>
              </a:rPr>
              <a:t>Стабильность и целостность  расширенной </a:t>
            </a:r>
            <a:r>
              <a:rPr lang="ru-RU" sz="2900" dirty="0" err="1" smtClean="0">
                <a:latin typeface="Times New Roman" pitchFamily="18" charset="0"/>
                <a:cs typeface="Times New Roman" pitchFamily="18" charset="0"/>
              </a:rPr>
              <a:t>семьи_____________________________</a:t>
            </a:r>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__________________________________________________________________________</a:t>
            </a:r>
          </a:p>
          <a:p>
            <a:r>
              <a:rPr lang="ru-RU" sz="2900" dirty="0" smtClean="0">
                <a:latin typeface="Times New Roman" pitchFamily="18" charset="0"/>
                <a:cs typeface="Times New Roman" pitchFamily="18" charset="0"/>
              </a:rPr>
              <a:t>Эмоциональные </a:t>
            </a:r>
            <a:r>
              <a:rPr lang="ru-RU" sz="2900" dirty="0" err="1" smtClean="0">
                <a:latin typeface="Times New Roman" pitchFamily="18" charset="0"/>
                <a:cs typeface="Times New Roman" pitchFamily="18" charset="0"/>
              </a:rPr>
              <a:t>разрывы_____________________________________________________</a:t>
            </a:r>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Фокус в терапии___________________________________________________________</a:t>
            </a:r>
          </a:p>
          <a:p>
            <a:r>
              <a:rPr lang="ru-RU" sz="2900" dirty="0" smtClean="0">
                <a:latin typeface="Times New Roman" pitchFamily="18" charset="0"/>
                <a:cs typeface="Times New Roman" pitchFamily="18" charset="0"/>
              </a:rPr>
              <a:t>Прогноз___________________________________________________________________</a:t>
            </a:r>
          </a:p>
          <a:p>
            <a:r>
              <a:rPr lang="ru-RU" sz="2900" dirty="0" smtClean="0">
                <a:latin typeface="Times New Roman" pitchFamily="18" charset="0"/>
                <a:cs typeface="Times New Roman" pitchFamily="18" charset="0"/>
              </a:rPr>
              <a:t> </a:t>
            </a:r>
          </a:p>
          <a:p>
            <a:r>
              <a:rPr lang="ru-RU" sz="2900" dirty="0" err="1" smtClean="0">
                <a:latin typeface="Times New Roman" pitchFamily="18" charset="0"/>
                <a:cs typeface="Times New Roman" pitchFamily="18" charset="0"/>
              </a:rPr>
              <a:t>Генограмма</a:t>
            </a:r>
            <a:r>
              <a:rPr lang="ru-RU" sz="2900" dirty="0" smtClean="0">
                <a:latin typeface="Times New Roman" pitchFamily="18" charset="0"/>
                <a:cs typeface="Times New Roman" pitchFamily="18" charset="0"/>
              </a:rPr>
              <a:t> расширенной семьи</a:t>
            </a:r>
          </a:p>
          <a:p>
            <a:endParaRPr lang="ru-RU" dirty="0"/>
          </a:p>
        </p:txBody>
      </p:sp>
    </p:spTree>
  </p:cSld>
  <p:clrMapOvr>
    <a:masterClrMapping/>
  </p:clrMapOvr>
  <p:transition>
    <p:diamon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1400" dirty="0" smtClean="0">
                <a:solidFill>
                  <a:schemeClr val="tx1"/>
                </a:solidFill>
                <a:latin typeface="Times New Roman" pitchFamily="18" charset="0"/>
                <a:cs typeface="Times New Roman" pitchFamily="18" charset="0"/>
              </a:rPr>
              <a:t>Список вопросов, которых надо задать при телефонном разговоре: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1. На что жалуется звонящий (коротко, только основное - супружеская проблема или детско-родительская). 2. Кто является инициатором обращения. 3. Каков состав семьи. 4. Сколько лет детям</a:t>
            </a:r>
            <a:endParaRPr lang="ru-RU" sz="1400" dirty="0">
              <a:solidFill>
                <a:schemeClr val="tx1"/>
              </a:solidFill>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500035" y="1477310"/>
          <a:ext cx="8643966" cy="4572000"/>
        </p:xfrm>
        <a:graphic>
          <a:graphicData uri="http://schemas.openxmlformats.org/drawingml/2006/table">
            <a:tbl>
              <a:tblPr firstRow="1" bandRow="1">
                <a:tableStyleId>{5C22544A-7EE6-4342-B048-85BDC9FD1C3A}</a:tableStyleId>
              </a:tblPr>
              <a:tblGrid>
                <a:gridCol w="2881322"/>
                <a:gridCol w="2881322"/>
                <a:gridCol w="2881322"/>
              </a:tblGrid>
              <a:tr h="537315">
                <a:tc gridSpan="3">
                  <a:txBody>
                    <a:bodyPr/>
                    <a:lstStyle/>
                    <a:p>
                      <a:pPr algn="ctr"/>
                      <a:r>
                        <a:rPr kumimoji="0" lang="ru-RU" sz="1800" b="0" kern="1200" dirty="0" smtClean="0">
                          <a:solidFill>
                            <a:srgbClr val="FF0000"/>
                          </a:solidFill>
                          <a:latin typeface="+mn-lt"/>
                          <a:ea typeface="+mn-ea"/>
                          <a:cs typeface="+mn-cs"/>
                        </a:rPr>
                        <a:t>Системное интервью с индивидами и семьями как диагностический инструмент</a:t>
                      </a:r>
                      <a:endParaRPr lang="ru-RU" b="0" dirty="0">
                        <a:solidFill>
                          <a:srgbClr val="FF0000"/>
                        </a:solidFill>
                      </a:endParaRPr>
                    </a:p>
                  </a:txBody>
                  <a:tcPr/>
                </a:tc>
                <a:tc hMerge="1">
                  <a:txBody>
                    <a:bodyPr/>
                    <a:lstStyle/>
                    <a:p>
                      <a:endParaRPr lang="ru-RU" dirty="0"/>
                    </a:p>
                  </a:txBody>
                  <a:tcPr/>
                </a:tc>
                <a:tc hMerge="1">
                  <a:txBody>
                    <a:bodyPr/>
                    <a:lstStyle/>
                    <a:p>
                      <a:endParaRPr lang="ru-RU" dirty="0"/>
                    </a:p>
                  </a:txBody>
                  <a:tcPr/>
                </a:tc>
              </a:tr>
              <a:tr h="537315">
                <a:tc>
                  <a:txBody>
                    <a:bodyPr/>
                    <a:lstStyle/>
                    <a:p>
                      <a:r>
                        <a:rPr kumimoji="0" lang="ru-RU" sz="1800" b="1" kern="1200" dirty="0" smtClean="0">
                          <a:solidFill>
                            <a:schemeClr val="dk1"/>
                          </a:solidFill>
                          <a:latin typeface="+mn-lt"/>
                          <a:ea typeface="+mn-ea"/>
                          <a:cs typeface="+mn-cs"/>
                        </a:rPr>
                        <a:t>ФАЗА БЕСЕДЫ</a:t>
                      </a:r>
                      <a:r>
                        <a:rPr kumimoji="0" lang="ru-RU" sz="1800" kern="1200" dirty="0" smtClean="0">
                          <a:solidFill>
                            <a:schemeClr val="dk1"/>
                          </a:solidFill>
                          <a:latin typeface="+mn-lt"/>
                          <a:ea typeface="+mn-ea"/>
                          <a:cs typeface="+mn-cs"/>
                        </a:rPr>
                        <a:t/>
                      </a:r>
                      <a:br>
                        <a:rPr kumimoji="0" lang="ru-RU" sz="1800" kern="1200" dirty="0" smtClean="0">
                          <a:solidFill>
                            <a:schemeClr val="dk1"/>
                          </a:solidFill>
                          <a:latin typeface="+mn-lt"/>
                          <a:ea typeface="+mn-ea"/>
                          <a:cs typeface="+mn-cs"/>
                        </a:rPr>
                      </a:br>
                      <a:r>
                        <a:rPr kumimoji="0" lang="ru-RU" sz="1800" kern="1200" dirty="0" smtClean="0">
                          <a:solidFill>
                            <a:schemeClr val="dk1"/>
                          </a:solidFill>
                          <a:latin typeface="+mn-lt"/>
                          <a:ea typeface="+mn-ea"/>
                          <a:cs typeface="+mn-cs"/>
                        </a:rPr>
                        <a:t>(Когда?)</a:t>
                      </a:r>
                      <a:endParaRPr lang="ru-RU" dirty="0"/>
                    </a:p>
                  </a:txBody>
                  <a:tcPr/>
                </a:tc>
                <a:tc>
                  <a:txBody>
                    <a:bodyPr/>
                    <a:lstStyle/>
                    <a:p>
                      <a:r>
                        <a:rPr kumimoji="0" lang="ru-RU" sz="1800" b="1" kern="1200" dirty="0" smtClean="0">
                          <a:solidFill>
                            <a:schemeClr val="dk1"/>
                          </a:solidFill>
                          <a:latin typeface="+mn-lt"/>
                          <a:ea typeface="+mn-ea"/>
                          <a:cs typeface="+mn-cs"/>
                        </a:rPr>
                        <a:t>ТЕМА </a:t>
                      </a:r>
                    </a:p>
                    <a:p>
                      <a:r>
                        <a:rPr kumimoji="0" lang="ru-RU" sz="1800" b="1" kern="1200" dirty="0" smtClean="0">
                          <a:solidFill>
                            <a:schemeClr val="dk1"/>
                          </a:solidFill>
                          <a:latin typeface="+mn-lt"/>
                          <a:ea typeface="+mn-ea"/>
                          <a:cs typeface="+mn-cs"/>
                        </a:rPr>
                        <a:t>(Что?)</a:t>
                      </a:r>
                      <a:endParaRPr lang="ru-RU" dirty="0"/>
                    </a:p>
                  </a:txBody>
                  <a:tcPr/>
                </a:tc>
                <a:tc>
                  <a:txBody>
                    <a:bodyPr/>
                    <a:lstStyle/>
                    <a:p>
                      <a:r>
                        <a:rPr kumimoji="0" lang="ru-RU" sz="1800" b="1" kern="1200" dirty="0" smtClean="0">
                          <a:solidFill>
                            <a:schemeClr val="dk1"/>
                          </a:solidFill>
                          <a:latin typeface="+mn-lt"/>
                          <a:ea typeface="+mn-ea"/>
                          <a:cs typeface="+mn-cs"/>
                        </a:rPr>
                        <a:t>МЕТОДЫ</a:t>
                      </a:r>
                      <a:r>
                        <a:rPr kumimoji="0" lang="ru-RU" sz="1800" kern="1200" dirty="0" smtClean="0">
                          <a:solidFill>
                            <a:schemeClr val="dk1"/>
                          </a:solidFill>
                          <a:latin typeface="+mn-lt"/>
                          <a:ea typeface="+mn-ea"/>
                          <a:cs typeface="+mn-cs"/>
                        </a:rPr>
                        <a:t/>
                      </a:r>
                      <a:br>
                        <a:rPr kumimoji="0" lang="ru-RU" sz="1800" kern="1200" dirty="0" smtClean="0">
                          <a:solidFill>
                            <a:schemeClr val="dk1"/>
                          </a:solidFill>
                          <a:latin typeface="+mn-lt"/>
                          <a:ea typeface="+mn-ea"/>
                          <a:cs typeface="+mn-cs"/>
                        </a:rPr>
                      </a:br>
                      <a:r>
                        <a:rPr kumimoji="0" lang="ru-RU" sz="1800" kern="1200" dirty="0" smtClean="0">
                          <a:solidFill>
                            <a:schemeClr val="dk1"/>
                          </a:solidFill>
                          <a:latin typeface="+mn-lt"/>
                          <a:ea typeface="+mn-ea"/>
                          <a:cs typeface="+mn-cs"/>
                        </a:rPr>
                        <a:t>(Как?)</a:t>
                      </a:r>
                      <a:endParaRPr lang="ru-RU" dirty="0"/>
                    </a:p>
                  </a:txBody>
                  <a:tcPr/>
                </a:tc>
              </a:tr>
              <a:tr h="1688704">
                <a:tc>
                  <a:txBody>
                    <a:bodyPr/>
                    <a:lstStyle/>
                    <a:p>
                      <a:r>
                        <a:rPr kumimoji="0" lang="ru-RU" sz="1800" kern="1200" dirty="0" smtClean="0">
                          <a:solidFill>
                            <a:schemeClr val="dk1"/>
                          </a:solidFill>
                          <a:latin typeface="+mn-lt"/>
                          <a:ea typeface="+mn-ea"/>
                          <a:cs typeface="+mn-cs"/>
                        </a:rPr>
                        <a:t>Приветствие</a:t>
                      </a:r>
                      <a:endParaRPr lang="ru-RU" dirty="0"/>
                    </a:p>
                  </a:txBody>
                  <a:tcPr/>
                </a:tc>
                <a:tc>
                  <a:txBody>
                    <a:bodyPr/>
                    <a:lstStyle/>
                    <a:p>
                      <a:r>
                        <a:rPr kumimoji="0" lang="ru-RU" sz="1800" kern="1200" dirty="0" smtClean="0">
                          <a:solidFill>
                            <a:schemeClr val="dk1"/>
                          </a:solidFill>
                          <a:latin typeface="+mn-lt"/>
                          <a:ea typeface="+mn-ea"/>
                          <a:cs typeface="+mn-cs"/>
                        </a:rPr>
                        <a:t>· С какими ожиданиями пришла семья? </a:t>
                      </a:r>
                      <a:br>
                        <a:rPr kumimoji="0" lang="ru-RU" sz="1800" kern="1200" dirty="0" smtClean="0">
                          <a:solidFill>
                            <a:schemeClr val="dk1"/>
                          </a:solidFill>
                          <a:latin typeface="+mn-lt"/>
                          <a:ea typeface="+mn-ea"/>
                          <a:cs typeface="+mn-cs"/>
                        </a:rPr>
                      </a:br>
                      <a:r>
                        <a:rPr kumimoji="0" lang="ru-RU" sz="1800" kern="1200" dirty="0" smtClean="0">
                          <a:solidFill>
                            <a:schemeClr val="dk1"/>
                          </a:solidFill>
                          <a:latin typeface="+mn-lt"/>
                          <a:ea typeface="+mn-ea"/>
                          <a:cs typeface="+mn-cs"/>
                        </a:rPr>
                        <a:t>· Кто их направил на консультацию? </a:t>
                      </a:r>
                      <a:br>
                        <a:rPr kumimoji="0" lang="ru-RU" sz="1800" kern="1200" dirty="0" smtClean="0">
                          <a:solidFill>
                            <a:schemeClr val="dk1"/>
                          </a:solidFill>
                          <a:latin typeface="+mn-lt"/>
                          <a:ea typeface="+mn-ea"/>
                          <a:cs typeface="+mn-cs"/>
                        </a:rPr>
                      </a:br>
                      <a:r>
                        <a:rPr kumimoji="0" lang="ru-RU" sz="1800" kern="1200" dirty="0" smtClean="0">
                          <a:solidFill>
                            <a:schemeClr val="dk1"/>
                          </a:solidFill>
                          <a:latin typeface="+mn-lt"/>
                          <a:ea typeface="+mn-ea"/>
                          <a:cs typeface="+mn-cs"/>
                        </a:rPr>
                        <a:t>· К кому они обращались прежде?</a:t>
                      </a:r>
                      <a:endParaRPr lang="ru-RU" dirty="0"/>
                    </a:p>
                  </a:txBody>
                  <a:tcPr/>
                </a:tc>
                <a:tc>
                  <a:txBody>
                    <a:bodyPr/>
                    <a:lstStyle/>
                    <a:p>
                      <a:r>
                        <a:rPr kumimoji="0" lang="ru-RU" sz="1800" kern="1200" dirty="0" smtClean="0">
                          <a:solidFill>
                            <a:schemeClr val="dk1"/>
                          </a:solidFill>
                          <a:latin typeface="+mn-lt"/>
                          <a:ea typeface="+mn-ea"/>
                          <a:cs typeface="+mn-cs"/>
                        </a:rPr>
                        <a:t>Линейные вопросы на тему знакомства.</a:t>
                      </a:r>
                      <a:endParaRPr lang="ru-RU" dirty="0"/>
                    </a:p>
                  </a:txBody>
                  <a:tcPr/>
                </a:tc>
              </a:tr>
              <a:tr h="307037">
                <a:tc>
                  <a:txBody>
                    <a:bodyPr/>
                    <a:lstStyle/>
                    <a:p>
                      <a:r>
                        <a:rPr kumimoji="0" lang="ru-RU" sz="1800" kern="1200" dirty="0" smtClean="0">
                          <a:solidFill>
                            <a:schemeClr val="dk1"/>
                          </a:solidFill>
                          <a:latin typeface="+mn-lt"/>
                          <a:ea typeface="+mn-ea"/>
                          <a:cs typeface="+mn-cs"/>
                        </a:rPr>
                        <a:t>Присоединение</a:t>
                      </a:r>
                      <a:endParaRPr lang="ru-RU" dirty="0"/>
                    </a:p>
                  </a:txBody>
                  <a:tcPr/>
                </a:tc>
                <a:tc>
                  <a:txBody>
                    <a:bodyPr/>
                    <a:lstStyle/>
                    <a:p>
                      <a:endParaRPr lang="ru-RU"/>
                    </a:p>
                  </a:txBody>
                  <a:tcPr/>
                </a:tc>
                <a:tc>
                  <a:txBody>
                    <a:bodyPr/>
                    <a:lstStyle/>
                    <a:p>
                      <a:endParaRPr lang="ru-RU"/>
                    </a:p>
                  </a:txBody>
                  <a:tcPr/>
                </a:tc>
              </a:tr>
              <a:tr h="907261">
                <a:tc>
                  <a:txBody>
                    <a:bodyPr/>
                    <a:lstStyle/>
                    <a:p>
                      <a:r>
                        <a:rPr kumimoji="0" lang="ru-RU" sz="1800" kern="1200" dirty="0" smtClean="0">
                          <a:solidFill>
                            <a:schemeClr val="dk1"/>
                          </a:solidFill>
                          <a:latin typeface="+mn-lt"/>
                          <a:ea typeface="+mn-ea"/>
                          <a:cs typeface="+mn-cs"/>
                        </a:rPr>
                        <a:t>Определение проблемы</a:t>
                      </a:r>
                      <a:endParaRPr lang="ru-RU" dirty="0"/>
                    </a:p>
                  </a:txBody>
                  <a:tcPr/>
                </a:tc>
                <a:tc>
                  <a:txBody>
                    <a:bodyPr/>
                    <a:lstStyle/>
                    <a:p>
                      <a:r>
                        <a:rPr kumimoji="0" lang="ru-RU" sz="1800" kern="1200" dirty="0" smtClean="0">
                          <a:solidFill>
                            <a:schemeClr val="dk1"/>
                          </a:solidFill>
                          <a:latin typeface="+mn-lt"/>
                          <a:ea typeface="+mn-ea"/>
                          <a:cs typeface="+mn-cs"/>
                        </a:rPr>
                        <a:t>Вопросы об актуальной жизненной ситуации в семье. </a:t>
                      </a:r>
                      <a:endParaRPr lang="ru-RU" dirty="0"/>
                    </a:p>
                  </a:txBody>
                  <a:tcPr/>
                </a:tc>
                <a:tc>
                  <a:txBody>
                    <a:bodyPr/>
                    <a:lstStyle/>
                    <a:p>
                      <a:r>
                        <a:rPr kumimoji="0" lang="ru-RU" sz="1800" kern="1200" dirty="0" smtClean="0">
                          <a:solidFill>
                            <a:schemeClr val="dk1"/>
                          </a:solidFill>
                          <a:latin typeface="+mn-lt"/>
                          <a:ea typeface="+mn-ea"/>
                          <a:cs typeface="+mn-cs"/>
                        </a:rPr>
                        <a:t>Циркулярный опрос</a:t>
                      </a:r>
                      <a:endParaRPr lang="ru-RU" dirty="0"/>
                    </a:p>
                  </a:txBody>
                  <a:tcPr/>
                </a:tc>
              </a:tr>
            </a:tbl>
          </a:graphicData>
        </a:graphic>
      </p:graphicFrame>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428604"/>
            <a:ext cx="7772400" cy="6000792"/>
          </a:xfrm>
        </p:spPr>
        <p:txBody>
          <a:bodyPr>
            <a:normAutofit lnSpcReduction="10000"/>
          </a:bodyPr>
          <a:lstStyle/>
          <a:p>
            <a:r>
              <a:rPr lang="ru-RU" b="1" i="1" dirty="0" smtClean="0">
                <a:solidFill>
                  <a:srgbClr val="FFFF00"/>
                </a:solidFill>
              </a:rPr>
              <a:t>Группа </a:t>
            </a:r>
            <a:r>
              <a:rPr lang="ru-RU" b="1" i="1" dirty="0" err="1" smtClean="0">
                <a:solidFill>
                  <a:srgbClr val="FFFF00"/>
                </a:solidFill>
              </a:rPr>
              <a:t>Лаймана</a:t>
            </a:r>
            <a:r>
              <a:rPr lang="ru-RU" b="1" i="1" dirty="0" smtClean="0">
                <a:solidFill>
                  <a:srgbClr val="FFFF00"/>
                </a:solidFill>
              </a:rPr>
              <a:t> </a:t>
            </a:r>
            <a:r>
              <a:rPr lang="ru-RU" b="1" i="1" dirty="0" err="1" smtClean="0">
                <a:solidFill>
                  <a:srgbClr val="FFFF00"/>
                </a:solidFill>
              </a:rPr>
              <a:t>Уинна</a:t>
            </a:r>
            <a:r>
              <a:rPr lang="ru-RU" b="1" i="1" dirty="0" smtClean="0">
                <a:solidFill>
                  <a:srgbClr val="FFFF00"/>
                </a:solidFill>
              </a:rPr>
              <a:t>. </a:t>
            </a:r>
          </a:p>
          <a:p>
            <a:r>
              <a:rPr lang="ru-RU" dirty="0" smtClean="0">
                <a:solidFill>
                  <a:schemeClr val="bg1"/>
                </a:solidFill>
              </a:rPr>
              <a:t>Л. </a:t>
            </a:r>
            <a:r>
              <a:rPr lang="ru-RU" dirty="0" err="1" smtClean="0">
                <a:solidFill>
                  <a:schemeClr val="bg1"/>
                </a:solidFill>
              </a:rPr>
              <a:t>Уинн</a:t>
            </a:r>
            <a:r>
              <a:rPr lang="ru-RU" dirty="0" smtClean="0">
                <a:solidFill>
                  <a:schemeClr val="bg1"/>
                </a:solidFill>
              </a:rPr>
              <a:t> был первым психотерапевтом, исследовавшим паттерны коммуникации и ролевые взаимодействия в семьях больных шизофренией.</a:t>
            </a:r>
          </a:p>
          <a:p>
            <a:r>
              <a:rPr lang="ru-RU" dirty="0" smtClean="0">
                <a:solidFill>
                  <a:schemeClr val="bg1"/>
                </a:solidFill>
              </a:rPr>
              <a:t>Концепция </a:t>
            </a:r>
            <a:r>
              <a:rPr lang="ru-RU" b="1" dirty="0" err="1" smtClean="0">
                <a:solidFill>
                  <a:schemeClr val="bg1"/>
                </a:solidFill>
              </a:rPr>
              <a:t>псевдовзаимности</a:t>
            </a:r>
            <a:r>
              <a:rPr lang="ru-RU" b="1" dirty="0" smtClean="0">
                <a:solidFill>
                  <a:schemeClr val="bg1"/>
                </a:solidFill>
              </a:rPr>
              <a:t> </a:t>
            </a:r>
            <a:r>
              <a:rPr lang="ru-RU" dirty="0" smtClean="0">
                <a:solidFill>
                  <a:schemeClr val="bg1"/>
                </a:solidFill>
              </a:rPr>
              <a:t>означает, что члены семьи в отношениях друг с другом используют маски. В семьях с отношениями </a:t>
            </a:r>
            <a:r>
              <a:rPr lang="ru-RU" dirty="0" err="1" smtClean="0">
                <a:solidFill>
                  <a:schemeClr val="bg1"/>
                </a:solidFill>
              </a:rPr>
              <a:t>псевдовзаимности</a:t>
            </a:r>
            <a:r>
              <a:rPr lang="ru-RU" dirty="0" smtClean="0">
                <a:solidFill>
                  <a:schemeClr val="bg1"/>
                </a:solidFill>
              </a:rPr>
              <a:t> больной шизофренией не может быть самим собой, сформировать </a:t>
            </a:r>
            <a:r>
              <a:rPr lang="ru-RU" dirty="0" err="1" smtClean="0">
                <a:solidFill>
                  <a:schemeClr val="bg1"/>
                </a:solidFill>
              </a:rPr>
              <a:t>самоидентичность</a:t>
            </a:r>
            <a:r>
              <a:rPr lang="ru-RU" dirty="0" smtClean="0"/>
              <a:t>.</a:t>
            </a:r>
          </a:p>
          <a:p>
            <a:r>
              <a:rPr lang="ru-RU" b="1" i="1" dirty="0" smtClean="0">
                <a:solidFill>
                  <a:srgbClr val="FFFF00"/>
                </a:solidFill>
              </a:rPr>
              <a:t>Группа </a:t>
            </a:r>
            <a:r>
              <a:rPr lang="ru-RU" b="1" i="1" dirty="0" err="1" smtClean="0">
                <a:solidFill>
                  <a:srgbClr val="FFFF00"/>
                </a:solidFill>
              </a:rPr>
              <a:t>Мюррея</a:t>
            </a:r>
            <a:r>
              <a:rPr lang="ru-RU" b="1" i="1" dirty="0" smtClean="0">
                <a:solidFill>
                  <a:srgbClr val="FFFF00"/>
                </a:solidFill>
              </a:rPr>
              <a:t> </a:t>
            </a:r>
            <a:r>
              <a:rPr lang="ru-RU" b="1" i="1" dirty="0" err="1" smtClean="0">
                <a:solidFill>
                  <a:srgbClr val="FFFF00"/>
                </a:solidFill>
              </a:rPr>
              <a:t>Боуэна</a:t>
            </a:r>
            <a:r>
              <a:rPr lang="ru-RU" b="1" i="1" dirty="0" smtClean="0"/>
              <a:t>.</a:t>
            </a:r>
            <a:r>
              <a:rPr lang="ru-RU" i="1" dirty="0" smtClean="0"/>
              <a:t> </a:t>
            </a:r>
            <a:r>
              <a:rPr lang="ru-RU" dirty="0" err="1" smtClean="0">
                <a:solidFill>
                  <a:schemeClr val="bg1"/>
                </a:solidFill>
              </a:rPr>
              <a:t>Боуэн</a:t>
            </a:r>
            <a:r>
              <a:rPr lang="ru-RU" dirty="0" smtClean="0">
                <a:solidFill>
                  <a:schemeClr val="bg1"/>
                </a:solidFill>
              </a:rPr>
              <a:t> был психиатром и принимал активное участие в изучении шизофрении с начала 1950-х гг. В 1954 г., начав сотрудничать с </a:t>
            </a:r>
            <a:r>
              <a:rPr lang="ru-RU" dirty="0" err="1" smtClean="0">
                <a:solidFill>
                  <a:schemeClr val="bg1"/>
                </a:solidFill>
              </a:rPr>
              <a:t>Лайманом</a:t>
            </a:r>
            <a:r>
              <a:rPr lang="ru-RU" dirty="0" smtClean="0">
                <a:solidFill>
                  <a:schemeClr val="bg1"/>
                </a:solidFill>
              </a:rPr>
              <a:t> </a:t>
            </a:r>
            <a:r>
              <a:rPr lang="ru-RU" dirty="0" err="1" smtClean="0">
                <a:solidFill>
                  <a:schemeClr val="bg1"/>
                </a:solidFill>
              </a:rPr>
              <a:t>Уинном</a:t>
            </a:r>
            <a:r>
              <a:rPr lang="ru-RU" dirty="0" smtClean="0">
                <a:solidFill>
                  <a:schemeClr val="bg1"/>
                </a:solidFill>
              </a:rPr>
              <a:t> в </a:t>
            </a:r>
            <a:r>
              <a:rPr lang="en-US" dirty="0" smtClean="0">
                <a:solidFill>
                  <a:schemeClr val="bg1"/>
                </a:solidFill>
              </a:rPr>
              <a:t>NIMH</a:t>
            </a:r>
            <a:r>
              <a:rPr lang="ru-RU" dirty="0" smtClean="0">
                <a:solidFill>
                  <a:schemeClr val="bg1"/>
                </a:solidFill>
              </a:rPr>
              <a:t>, он разработал проект, согласно которому для изучения распределения семейных ролей и паттернов коммуникации были госпитализированы целые семьи</a:t>
            </a:r>
            <a:endParaRPr lang="ru-RU" dirty="0">
              <a:solidFill>
                <a:schemeClr val="bg1"/>
              </a:solidFill>
            </a:endParaRPr>
          </a:p>
        </p:txBody>
      </p:sp>
    </p:spTree>
  </p:cSld>
  <p:clrMapOvr>
    <a:masterClrMapping/>
  </p:clrMapOvr>
  <p:transition>
    <p:diamond/>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 y="214290"/>
          <a:ext cx="8929716" cy="5903597"/>
        </p:xfrm>
        <a:graphic>
          <a:graphicData uri="http://schemas.openxmlformats.org/drawingml/2006/table">
            <a:tbl>
              <a:tblPr firstRow="1" bandRow="1">
                <a:tableStyleId>{5C22544A-7EE6-4342-B048-85BDC9FD1C3A}</a:tableStyleId>
              </a:tblPr>
              <a:tblGrid>
                <a:gridCol w="2143107"/>
                <a:gridCol w="4572032"/>
                <a:gridCol w="2214577"/>
              </a:tblGrid>
              <a:tr h="655955">
                <a:tc gridSpan="3">
                  <a:txBody>
                    <a:bodyPr/>
                    <a:lstStyle/>
                    <a:p>
                      <a:pPr algn="ctr"/>
                      <a:r>
                        <a:rPr kumimoji="0" lang="ru-RU" sz="1800" b="0" kern="1200" dirty="0" smtClean="0">
                          <a:solidFill>
                            <a:srgbClr val="FF0000"/>
                          </a:solidFill>
                          <a:latin typeface="+mn-lt"/>
                          <a:ea typeface="+mn-ea"/>
                          <a:cs typeface="+mn-cs"/>
                        </a:rPr>
                        <a:t>Системное интервью с индивидами и семьями как диагностический инструмент</a:t>
                      </a:r>
                      <a:endParaRPr lang="ru-RU" b="0" dirty="0">
                        <a:solidFill>
                          <a:srgbClr val="FF0000"/>
                        </a:solidFill>
                      </a:endParaRPr>
                    </a:p>
                  </a:txBody>
                  <a:tcPr/>
                </a:tc>
                <a:tc hMerge="1">
                  <a:txBody>
                    <a:bodyPr/>
                    <a:lstStyle/>
                    <a:p>
                      <a:endParaRPr lang="ru-RU" dirty="0"/>
                    </a:p>
                  </a:txBody>
                  <a:tcPr/>
                </a:tc>
                <a:tc hMerge="1">
                  <a:txBody>
                    <a:bodyPr/>
                    <a:lstStyle/>
                    <a:p>
                      <a:endParaRPr lang="ru-RU" dirty="0"/>
                    </a:p>
                  </a:txBody>
                  <a:tcPr/>
                </a:tc>
              </a:tr>
              <a:tr h="655955">
                <a:tc>
                  <a:txBody>
                    <a:bodyPr/>
                    <a:lstStyle/>
                    <a:p>
                      <a:r>
                        <a:rPr kumimoji="0" lang="ru-RU" sz="1800" b="1" kern="1200" dirty="0" smtClean="0">
                          <a:solidFill>
                            <a:schemeClr val="dk1"/>
                          </a:solidFill>
                          <a:latin typeface="+mn-lt"/>
                          <a:ea typeface="+mn-ea"/>
                          <a:cs typeface="+mn-cs"/>
                        </a:rPr>
                        <a:t>ФАЗА БЕСЕДЫ</a:t>
                      </a:r>
                      <a:r>
                        <a:rPr kumimoji="0" lang="ru-RU" sz="1800" kern="1200" dirty="0" smtClean="0">
                          <a:solidFill>
                            <a:schemeClr val="dk1"/>
                          </a:solidFill>
                          <a:latin typeface="+mn-lt"/>
                          <a:ea typeface="+mn-ea"/>
                          <a:cs typeface="+mn-cs"/>
                        </a:rPr>
                        <a:t/>
                      </a:r>
                      <a:br>
                        <a:rPr kumimoji="0" lang="ru-RU" sz="1800" kern="1200" dirty="0" smtClean="0">
                          <a:solidFill>
                            <a:schemeClr val="dk1"/>
                          </a:solidFill>
                          <a:latin typeface="+mn-lt"/>
                          <a:ea typeface="+mn-ea"/>
                          <a:cs typeface="+mn-cs"/>
                        </a:rPr>
                      </a:br>
                      <a:r>
                        <a:rPr kumimoji="0" lang="ru-RU" sz="1800" kern="1200" dirty="0" smtClean="0">
                          <a:solidFill>
                            <a:schemeClr val="dk1"/>
                          </a:solidFill>
                          <a:latin typeface="+mn-lt"/>
                          <a:ea typeface="+mn-ea"/>
                          <a:cs typeface="+mn-cs"/>
                        </a:rPr>
                        <a:t>(Когда?)</a:t>
                      </a:r>
                      <a:endParaRPr lang="ru-RU" dirty="0"/>
                    </a:p>
                  </a:txBody>
                  <a:tcPr/>
                </a:tc>
                <a:tc>
                  <a:txBody>
                    <a:bodyPr/>
                    <a:lstStyle/>
                    <a:p>
                      <a:r>
                        <a:rPr kumimoji="0" lang="ru-RU" sz="1800" b="1" kern="1200" dirty="0" smtClean="0">
                          <a:solidFill>
                            <a:schemeClr val="dk1"/>
                          </a:solidFill>
                          <a:latin typeface="+mn-lt"/>
                          <a:ea typeface="+mn-ea"/>
                          <a:cs typeface="+mn-cs"/>
                        </a:rPr>
                        <a:t>ТЕМА </a:t>
                      </a:r>
                    </a:p>
                    <a:p>
                      <a:r>
                        <a:rPr kumimoji="0" lang="ru-RU" sz="1800" b="1" kern="1200" dirty="0" smtClean="0">
                          <a:solidFill>
                            <a:schemeClr val="dk1"/>
                          </a:solidFill>
                          <a:latin typeface="+mn-lt"/>
                          <a:ea typeface="+mn-ea"/>
                          <a:cs typeface="+mn-cs"/>
                        </a:rPr>
                        <a:t>(Что?)</a:t>
                      </a:r>
                      <a:endParaRPr lang="ru-RU" dirty="0"/>
                    </a:p>
                  </a:txBody>
                  <a:tcPr/>
                </a:tc>
                <a:tc>
                  <a:txBody>
                    <a:bodyPr/>
                    <a:lstStyle/>
                    <a:p>
                      <a:r>
                        <a:rPr kumimoji="0" lang="ru-RU" sz="1800" b="1" kern="1200" dirty="0" smtClean="0">
                          <a:solidFill>
                            <a:schemeClr val="dk1"/>
                          </a:solidFill>
                          <a:latin typeface="+mn-lt"/>
                          <a:ea typeface="+mn-ea"/>
                          <a:cs typeface="+mn-cs"/>
                        </a:rPr>
                        <a:t>МЕТОДЫ</a:t>
                      </a:r>
                      <a:r>
                        <a:rPr kumimoji="0" lang="ru-RU" sz="1800" kern="1200" dirty="0" smtClean="0">
                          <a:solidFill>
                            <a:schemeClr val="dk1"/>
                          </a:solidFill>
                          <a:latin typeface="+mn-lt"/>
                          <a:ea typeface="+mn-ea"/>
                          <a:cs typeface="+mn-cs"/>
                        </a:rPr>
                        <a:t/>
                      </a:r>
                      <a:br>
                        <a:rPr kumimoji="0" lang="ru-RU" sz="1800" kern="1200" dirty="0" smtClean="0">
                          <a:solidFill>
                            <a:schemeClr val="dk1"/>
                          </a:solidFill>
                          <a:latin typeface="+mn-lt"/>
                          <a:ea typeface="+mn-ea"/>
                          <a:cs typeface="+mn-cs"/>
                        </a:rPr>
                      </a:br>
                      <a:r>
                        <a:rPr kumimoji="0" lang="ru-RU" sz="1800" kern="1200" dirty="0" smtClean="0">
                          <a:solidFill>
                            <a:schemeClr val="dk1"/>
                          </a:solidFill>
                          <a:latin typeface="+mn-lt"/>
                          <a:ea typeface="+mn-ea"/>
                          <a:cs typeface="+mn-cs"/>
                        </a:rPr>
                        <a:t>(Как?)</a:t>
                      </a:r>
                      <a:endParaRPr lang="ru-RU" dirty="0"/>
                    </a:p>
                  </a:txBody>
                  <a:tcPr/>
                </a:tc>
              </a:tr>
              <a:tr h="4591687">
                <a:tc>
                  <a:txBody>
                    <a:bodyPr/>
                    <a:lstStyle/>
                    <a:p>
                      <a:r>
                        <a:rPr kumimoji="0" lang="ru-RU" sz="1800" kern="1200" dirty="0" smtClean="0">
                          <a:solidFill>
                            <a:schemeClr val="dk1"/>
                          </a:solidFill>
                          <a:latin typeface="+mn-lt"/>
                          <a:ea typeface="+mn-ea"/>
                          <a:cs typeface="+mn-cs"/>
                        </a:rPr>
                        <a:t>Определение проблемы</a:t>
                      </a:r>
                      <a:endParaRPr lang="ru-RU" dirty="0"/>
                    </a:p>
                  </a:txBody>
                  <a:tcPr/>
                </a:tc>
                <a:tc>
                  <a:txBody>
                    <a:bodyPr/>
                    <a:lstStyle/>
                    <a:p>
                      <a:r>
                        <a:rPr kumimoji="0" lang="ru-RU" sz="1800" kern="1200" dirty="0" smtClean="0">
                          <a:solidFill>
                            <a:schemeClr val="dk1"/>
                          </a:solidFill>
                          <a:latin typeface="+mn-lt"/>
                          <a:ea typeface="+mn-ea"/>
                          <a:cs typeface="+mn-cs"/>
                        </a:rPr>
                        <a:t>· Какие существуют </a:t>
                      </a:r>
                      <a:r>
                        <a:rPr kumimoji="0" lang="ru-RU" sz="1800" kern="1200" dirty="0" err="1" smtClean="0">
                          <a:solidFill>
                            <a:schemeClr val="dk1"/>
                          </a:solidFill>
                          <a:latin typeface="+mn-lt"/>
                          <a:ea typeface="+mn-ea"/>
                          <a:cs typeface="+mn-cs"/>
                        </a:rPr>
                        <a:t>триггерные</a:t>
                      </a:r>
                      <a:r>
                        <a:rPr kumimoji="0" lang="ru-RU" sz="1800" kern="1200" dirty="0" smtClean="0">
                          <a:solidFill>
                            <a:schemeClr val="dk1"/>
                          </a:solidFill>
                          <a:latin typeface="+mn-lt"/>
                          <a:ea typeface="+mn-ea"/>
                          <a:cs typeface="+mn-cs"/>
                        </a:rPr>
                        <a:t> ситуации? </a:t>
                      </a:r>
                      <a:br>
                        <a:rPr kumimoji="0" lang="ru-RU" sz="1800" kern="1200" dirty="0" smtClean="0">
                          <a:solidFill>
                            <a:schemeClr val="dk1"/>
                          </a:solidFill>
                          <a:latin typeface="+mn-lt"/>
                          <a:ea typeface="+mn-ea"/>
                          <a:cs typeface="+mn-cs"/>
                        </a:rPr>
                      </a:br>
                      <a:r>
                        <a:rPr kumimoji="0" lang="ru-RU" sz="1800" kern="1200" dirty="0" smtClean="0">
                          <a:solidFill>
                            <a:schemeClr val="dk1"/>
                          </a:solidFill>
                          <a:latin typeface="+mn-lt"/>
                          <a:ea typeface="+mn-ea"/>
                          <a:cs typeface="+mn-cs"/>
                        </a:rPr>
                        <a:t>· История проблемы Какая в семье существует система понимания проблемы и причин ее возникновения? </a:t>
                      </a:r>
                      <a:br>
                        <a:rPr kumimoji="0" lang="ru-RU" sz="1800" kern="1200" dirty="0" smtClean="0">
                          <a:solidFill>
                            <a:schemeClr val="dk1"/>
                          </a:solidFill>
                          <a:latin typeface="+mn-lt"/>
                          <a:ea typeface="+mn-ea"/>
                          <a:cs typeface="+mn-cs"/>
                        </a:rPr>
                      </a:br>
                      <a:r>
                        <a:rPr kumimoji="0" lang="ru-RU" sz="1800" kern="1200" dirty="0" smtClean="0">
                          <a:solidFill>
                            <a:schemeClr val="dk1"/>
                          </a:solidFill>
                          <a:latin typeface="+mn-lt"/>
                          <a:ea typeface="+mn-ea"/>
                          <a:cs typeface="+mn-cs"/>
                        </a:rPr>
                        <a:t>· Предыдущие попытки решения: Как раньше семья справлялась с трудностями и проблемами? Какие были способы решений?</a:t>
                      </a:r>
                      <a:endParaRPr lang="ru-RU" dirty="0"/>
                    </a:p>
                  </a:txBody>
                  <a:tcPr/>
                </a:tc>
                <a:tc>
                  <a:txBody>
                    <a:bodyPr/>
                    <a:lstStyle/>
                    <a:p>
                      <a:r>
                        <a:rPr kumimoji="0" lang="ru-RU" sz="1800" kern="1200" dirty="0" smtClean="0">
                          <a:solidFill>
                            <a:schemeClr val="dk1"/>
                          </a:solidFill>
                          <a:latin typeface="+mn-lt"/>
                          <a:ea typeface="+mn-ea"/>
                          <a:cs typeface="+mn-cs"/>
                        </a:rPr>
                        <a:t>Циркулярный опрос</a:t>
                      </a:r>
                      <a:endParaRPr lang="ru-RU" dirty="0"/>
                    </a:p>
                  </a:txBody>
                  <a:tcPr/>
                </a:tc>
              </a:tr>
            </a:tbl>
          </a:graphicData>
        </a:graphic>
      </p:graphicFrame>
    </p:spTree>
  </p:cSld>
  <p:clrMapOvr>
    <a:masterClrMapping/>
  </p:clrMapOvr>
  <p:transition>
    <p:diamon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 y="214290"/>
          <a:ext cx="8929716" cy="5903597"/>
        </p:xfrm>
        <a:graphic>
          <a:graphicData uri="http://schemas.openxmlformats.org/drawingml/2006/table">
            <a:tbl>
              <a:tblPr firstRow="1" bandRow="1">
                <a:tableStyleId>{5C22544A-7EE6-4342-B048-85BDC9FD1C3A}</a:tableStyleId>
              </a:tblPr>
              <a:tblGrid>
                <a:gridCol w="2143107"/>
                <a:gridCol w="4572032"/>
                <a:gridCol w="2214577"/>
              </a:tblGrid>
              <a:tr h="655955">
                <a:tc gridSpan="3">
                  <a:txBody>
                    <a:bodyPr/>
                    <a:lstStyle/>
                    <a:p>
                      <a:pPr algn="ctr"/>
                      <a:r>
                        <a:rPr kumimoji="0" lang="ru-RU" sz="1800" b="0" kern="1200" dirty="0" smtClean="0">
                          <a:solidFill>
                            <a:srgbClr val="FF0000"/>
                          </a:solidFill>
                          <a:latin typeface="+mn-lt"/>
                          <a:ea typeface="+mn-ea"/>
                          <a:cs typeface="+mn-cs"/>
                        </a:rPr>
                        <a:t>Системное интервью с индивидами и семьями как диагностический инструмент</a:t>
                      </a:r>
                      <a:endParaRPr lang="ru-RU" b="0" dirty="0">
                        <a:solidFill>
                          <a:srgbClr val="FF0000"/>
                        </a:solidFill>
                      </a:endParaRPr>
                    </a:p>
                  </a:txBody>
                  <a:tcPr/>
                </a:tc>
                <a:tc hMerge="1">
                  <a:txBody>
                    <a:bodyPr/>
                    <a:lstStyle/>
                    <a:p>
                      <a:endParaRPr lang="ru-RU" dirty="0"/>
                    </a:p>
                  </a:txBody>
                  <a:tcPr/>
                </a:tc>
                <a:tc hMerge="1">
                  <a:txBody>
                    <a:bodyPr/>
                    <a:lstStyle/>
                    <a:p>
                      <a:endParaRPr lang="ru-RU" dirty="0"/>
                    </a:p>
                  </a:txBody>
                  <a:tcPr/>
                </a:tc>
              </a:tr>
              <a:tr h="655955">
                <a:tc>
                  <a:txBody>
                    <a:bodyPr/>
                    <a:lstStyle/>
                    <a:p>
                      <a:r>
                        <a:rPr kumimoji="0" lang="ru-RU" sz="1800" b="1" kern="1200" dirty="0" smtClean="0">
                          <a:solidFill>
                            <a:schemeClr val="dk1"/>
                          </a:solidFill>
                          <a:latin typeface="+mn-lt"/>
                          <a:ea typeface="+mn-ea"/>
                          <a:cs typeface="+mn-cs"/>
                        </a:rPr>
                        <a:t>ФАЗА БЕСЕДЫ</a:t>
                      </a:r>
                      <a:r>
                        <a:rPr kumimoji="0" lang="ru-RU" sz="1800" kern="1200" dirty="0" smtClean="0">
                          <a:solidFill>
                            <a:schemeClr val="dk1"/>
                          </a:solidFill>
                          <a:latin typeface="+mn-lt"/>
                          <a:ea typeface="+mn-ea"/>
                          <a:cs typeface="+mn-cs"/>
                        </a:rPr>
                        <a:t/>
                      </a:r>
                      <a:br>
                        <a:rPr kumimoji="0" lang="ru-RU" sz="1800" kern="1200" dirty="0" smtClean="0">
                          <a:solidFill>
                            <a:schemeClr val="dk1"/>
                          </a:solidFill>
                          <a:latin typeface="+mn-lt"/>
                          <a:ea typeface="+mn-ea"/>
                          <a:cs typeface="+mn-cs"/>
                        </a:rPr>
                      </a:br>
                      <a:r>
                        <a:rPr kumimoji="0" lang="ru-RU" sz="1800" kern="1200" dirty="0" smtClean="0">
                          <a:solidFill>
                            <a:schemeClr val="dk1"/>
                          </a:solidFill>
                          <a:latin typeface="+mn-lt"/>
                          <a:ea typeface="+mn-ea"/>
                          <a:cs typeface="+mn-cs"/>
                        </a:rPr>
                        <a:t>(Когда?)</a:t>
                      </a:r>
                      <a:endParaRPr lang="ru-RU" dirty="0"/>
                    </a:p>
                  </a:txBody>
                  <a:tcPr/>
                </a:tc>
                <a:tc>
                  <a:txBody>
                    <a:bodyPr/>
                    <a:lstStyle/>
                    <a:p>
                      <a:r>
                        <a:rPr kumimoji="0" lang="ru-RU" sz="1800" b="1" kern="1200" dirty="0" smtClean="0">
                          <a:solidFill>
                            <a:schemeClr val="dk1"/>
                          </a:solidFill>
                          <a:latin typeface="+mn-lt"/>
                          <a:ea typeface="+mn-ea"/>
                          <a:cs typeface="+mn-cs"/>
                        </a:rPr>
                        <a:t>ТЕМА </a:t>
                      </a:r>
                    </a:p>
                    <a:p>
                      <a:r>
                        <a:rPr kumimoji="0" lang="ru-RU" sz="1800" b="1" kern="1200" dirty="0" smtClean="0">
                          <a:solidFill>
                            <a:schemeClr val="dk1"/>
                          </a:solidFill>
                          <a:latin typeface="+mn-lt"/>
                          <a:ea typeface="+mn-ea"/>
                          <a:cs typeface="+mn-cs"/>
                        </a:rPr>
                        <a:t>(Что?)</a:t>
                      </a:r>
                      <a:endParaRPr lang="ru-RU" dirty="0"/>
                    </a:p>
                  </a:txBody>
                  <a:tcPr/>
                </a:tc>
                <a:tc>
                  <a:txBody>
                    <a:bodyPr/>
                    <a:lstStyle/>
                    <a:p>
                      <a:r>
                        <a:rPr kumimoji="0" lang="ru-RU" sz="1800" b="1" kern="1200" dirty="0" smtClean="0">
                          <a:solidFill>
                            <a:schemeClr val="dk1"/>
                          </a:solidFill>
                          <a:latin typeface="+mn-lt"/>
                          <a:ea typeface="+mn-ea"/>
                          <a:cs typeface="+mn-cs"/>
                        </a:rPr>
                        <a:t>МЕТОДЫ</a:t>
                      </a:r>
                      <a:r>
                        <a:rPr kumimoji="0" lang="ru-RU" sz="1800" kern="1200" dirty="0" smtClean="0">
                          <a:solidFill>
                            <a:schemeClr val="dk1"/>
                          </a:solidFill>
                          <a:latin typeface="+mn-lt"/>
                          <a:ea typeface="+mn-ea"/>
                          <a:cs typeface="+mn-cs"/>
                        </a:rPr>
                        <a:t/>
                      </a:r>
                      <a:br>
                        <a:rPr kumimoji="0" lang="ru-RU" sz="1800" kern="1200" dirty="0" smtClean="0">
                          <a:solidFill>
                            <a:schemeClr val="dk1"/>
                          </a:solidFill>
                          <a:latin typeface="+mn-lt"/>
                          <a:ea typeface="+mn-ea"/>
                          <a:cs typeface="+mn-cs"/>
                        </a:rPr>
                      </a:br>
                      <a:r>
                        <a:rPr kumimoji="0" lang="ru-RU" sz="1800" kern="1200" dirty="0" smtClean="0">
                          <a:solidFill>
                            <a:schemeClr val="dk1"/>
                          </a:solidFill>
                          <a:latin typeface="+mn-lt"/>
                          <a:ea typeface="+mn-ea"/>
                          <a:cs typeface="+mn-cs"/>
                        </a:rPr>
                        <a:t>(Как?)</a:t>
                      </a:r>
                      <a:endParaRPr lang="ru-RU" dirty="0"/>
                    </a:p>
                  </a:txBody>
                  <a:tcPr/>
                </a:tc>
              </a:tr>
              <a:tr h="4591687">
                <a:tc>
                  <a:txBody>
                    <a:bodyPr/>
                    <a:lstStyle/>
                    <a:p>
                      <a:r>
                        <a:rPr kumimoji="0" lang="ru-RU" sz="1800" kern="1200" smtClean="0">
                          <a:solidFill>
                            <a:schemeClr val="dk1"/>
                          </a:solidFill>
                          <a:latin typeface="+mn-lt"/>
                          <a:ea typeface="+mn-ea"/>
                          <a:cs typeface="+mn-cs"/>
                        </a:rPr>
                        <a:t>Расширение взгляда на проблему</a:t>
                      </a:r>
                      <a:endParaRPr lang="ru-RU" dirty="0"/>
                    </a:p>
                  </a:txBody>
                  <a:tcPr/>
                </a:tc>
                <a:tc>
                  <a:txBody>
                    <a:bodyPr/>
                    <a:lstStyle/>
                    <a:p>
                      <a:r>
                        <a:rPr kumimoji="0" lang="ru-RU" sz="1800" kern="1200" dirty="0" smtClean="0">
                          <a:solidFill>
                            <a:schemeClr val="dk1"/>
                          </a:solidFill>
                          <a:latin typeface="+mn-lt"/>
                          <a:ea typeface="+mn-ea"/>
                          <a:cs typeface="+mn-cs"/>
                        </a:rPr>
                        <a:t>Как семья взаимодействует по поводу текущей проблемы? </a:t>
                      </a:r>
                      <a:br>
                        <a:rPr kumimoji="0" lang="ru-RU" sz="1800" kern="1200" dirty="0" smtClean="0">
                          <a:solidFill>
                            <a:schemeClr val="dk1"/>
                          </a:solidFill>
                          <a:latin typeface="+mn-lt"/>
                          <a:ea typeface="+mn-ea"/>
                          <a:cs typeface="+mn-cs"/>
                        </a:rPr>
                      </a:br>
                      <a:r>
                        <a:rPr kumimoji="0" lang="ru-RU" sz="1800" kern="1200" dirty="0" smtClean="0">
                          <a:solidFill>
                            <a:schemeClr val="dk1"/>
                          </a:solidFill>
                          <a:latin typeface="+mn-lt"/>
                          <a:ea typeface="+mn-ea"/>
                          <a:cs typeface="+mn-cs"/>
                        </a:rPr>
                        <a:t>· Как может развиваться ситуация наихудшим образом? Как можно усугубить проблему? </a:t>
                      </a:r>
                      <a:br>
                        <a:rPr kumimoji="0" lang="ru-RU" sz="1800" kern="1200" dirty="0" smtClean="0">
                          <a:solidFill>
                            <a:schemeClr val="dk1"/>
                          </a:solidFill>
                          <a:latin typeface="+mn-lt"/>
                          <a:ea typeface="+mn-ea"/>
                          <a:cs typeface="+mn-cs"/>
                        </a:rPr>
                      </a:br>
                      <a:r>
                        <a:rPr kumimoji="0" lang="ru-RU" sz="1800" kern="1200" dirty="0" smtClean="0">
                          <a:solidFill>
                            <a:schemeClr val="dk1"/>
                          </a:solidFill>
                          <a:latin typeface="+mn-lt"/>
                          <a:ea typeface="+mn-ea"/>
                          <a:cs typeface="+mn-cs"/>
                        </a:rPr>
                        <a:t>· Какие есть положительные стороны проблемы? </a:t>
                      </a:r>
                      <a:br>
                        <a:rPr kumimoji="0" lang="ru-RU" sz="1800" kern="1200" dirty="0" smtClean="0">
                          <a:solidFill>
                            <a:schemeClr val="dk1"/>
                          </a:solidFill>
                          <a:latin typeface="+mn-lt"/>
                          <a:ea typeface="+mn-ea"/>
                          <a:cs typeface="+mn-cs"/>
                        </a:rPr>
                      </a:br>
                      <a:r>
                        <a:rPr kumimoji="0" lang="ru-RU" sz="1800" kern="1200" dirty="0" smtClean="0">
                          <a:solidFill>
                            <a:schemeClr val="dk1"/>
                          </a:solidFill>
                          <a:latin typeface="+mn-lt"/>
                          <a:ea typeface="+mn-ea"/>
                          <a:cs typeface="+mn-cs"/>
                        </a:rPr>
                        <a:t>· Гипотетические вопросы (Что было бы…? А если бы…?)</a:t>
                      </a:r>
                      <a:endParaRPr lang="ru-RU" dirty="0"/>
                    </a:p>
                  </a:txBody>
                  <a:tcPr/>
                </a:tc>
                <a:tc>
                  <a:txBody>
                    <a:bodyPr/>
                    <a:lstStyle/>
                    <a:p>
                      <a:r>
                        <a:rPr kumimoji="0" lang="ru-RU" sz="1800" kern="1200" dirty="0" smtClean="0">
                          <a:solidFill>
                            <a:schemeClr val="dk1"/>
                          </a:solidFill>
                          <a:latin typeface="+mn-lt"/>
                          <a:ea typeface="+mn-ea"/>
                          <a:cs typeface="+mn-cs"/>
                        </a:rPr>
                        <a:t>Циркулярный опрос. Прояснить круги взаимодействия на уровне поведения, на уровне мыслей и чувств. Позитивные функции проблемы. Рефлексивные вопросы</a:t>
                      </a:r>
                      <a:endParaRPr lang="ru-RU" dirty="0"/>
                    </a:p>
                  </a:txBody>
                  <a:tcPr/>
                </a:tc>
              </a:tr>
            </a:tbl>
          </a:graphicData>
        </a:graphic>
      </p:graphicFrame>
    </p:spTree>
  </p:cSld>
  <p:clrMapOvr>
    <a:masterClrMapping/>
  </p:clrMapOvr>
  <p:transition>
    <p:diamon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 y="214290"/>
          <a:ext cx="8929716" cy="5903597"/>
        </p:xfrm>
        <a:graphic>
          <a:graphicData uri="http://schemas.openxmlformats.org/drawingml/2006/table">
            <a:tbl>
              <a:tblPr firstRow="1" bandRow="1">
                <a:tableStyleId>{5C22544A-7EE6-4342-B048-85BDC9FD1C3A}</a:tableStyleId>
              </a:tblPr>
              <a:tblGrid>
                <a:gridCol w="2143107"/>
                <a:gridCol w="4572032"/>
                <a:gridCol w="2214577"/>
              </a:tblGrid>
              <a:tr h="655955">
                <a:tc gridSpan="3">
                  <a:txBody>
                    <a:bodyPr/>
                    <a:lstStyle/>
                    <a:p>
                      <a:pPr algn="ctr"/>
                      <a:r>
                        <a:rPr kumimoji="0" lang="ru-RU" sz="1800" b="0" kern="1200" dirty="0" smtClean="0">
                          <a:solidFill>
                            <a:srgbClr val="FF0000"/>
                          </a:solidFill>
                          <a:latin typeface="+mn-lt"/>
                          <a:ea typeface="+mn-ea"/>
                          <a:cs typeface="+mn-cs"/>
                        </a:rPr>
                        <a:t>Системное интервью с индивидами и семьями как диагностический инструмент</a:t>
                      </a:r>
                      <a:endParaRPr lang="ru-RU" b="0" dirty="0">
                        <a:solidFill>
                          <a:srgbClr val="FF0000"/>
                        </a:solidFill>
                      </a:endParaRPr>
                    </a:p>
                  </a:txBody>
                  <a:tcPr/>
                </a:tc>
                <a:tc hMerge="1">
                  <a:txBody>
                    <a:bodyPr/>
                    <a:lstStyle/>
                    <a:p>
                      <a:endParaRPr lang="ru-RU" dirty="0"/>
                    </a:p>
                  </a:txBody>
                  <a:tcPr/>
                </a:tc>
                <a:tc hMerge="1">
                  <a:txBody>
                    <a:bodyPr/>
                    <a:lstStyle/>
                    <a:p>
                      <a:endParaRPr lang="ru-RU" dirty="0"/>
                    </a:p>
                  </a:txBody>
                  <a:tcPr/>
                </a:tc>
              </a:tr>
              <a:tr h="655955">
                <a:tc>
                  <a:txBody>
                    <a:bodyPr/>
                    <a:lstStyle/>
                    <a:p>
                      <a:r>
                        <a:rPr kumimoji="0" lang="ru-RU" sz="1800" b="1" kern="1200" dirty="0" smtClean="0">
                          <a:solidFill>
                            <a:schemeClr val="dk1"/>
                          </a:solidFill>
                          <a:latin typeface="+mn-lt"/>
                          <a:ea typeface="+mn-ea"/>
                          <a:cs typeface="+mn-cs"/>
                        </a:rPr>
                        <a:t>ФАЗА БЕСЕДЫ</a:t>
                      </a:r>
                      <a:r>
                        <a:rPr kumimoji="0" lang="ru-RU" sz="1800" kern="1200" dirty="0" smtClean="0">
                          <a:solidFill>
                            <a:schemeClr val="dk1"/>
                          </a:solidFill>
                          <a:latin typeface="+mn-lt"/>
                          <a:ea typeface="+mn-ea"/>
                          <a:cs typeface="+mn-cs"/>
                        </a:rPr>
                        <a:t/>
                      </a:r>
                      <a:br>
                        <a:rPr kumimoji="0" lang="ru-RU" sz="1800" kern="1200" dirty="0" smtClean="0">
                          <a:solidFill>
                            <a:schemeClr val="dk1"/>
                          </a:solidFill>
                          <a:latin typeface="+mn-lt"/>
                          <a:ea typeface="+mn-ea"/>
                          <a:cs typeface="+mn-cs"/>
                        </a:rPr>
                      </a:br>
                      <a:r>
                        <a:rPr kumimoji="0" lang="ru-RU" sz="1800" kern="1200" dirty="0" smtClean="0">
                          <a:solidFill>
                            <a:schemeClr val="dk1"/>
                          </a:solidFill>
                          <a:latin typeface="+mn-lt"/>
                          <a:ea typeface="+mn-ea"/>
                          <a:cs typeface="+mn-cs"/>
                        </a:rPr>
                        <a:t>(Когда?)</a:t>
                      </a:r>
                      <a:endParaRPr lang="ru-RU" dirty="0"/>
                    </a:p>
                  </a:txBody>
                  <a:tcPr/>
                </a:tc>
                <a:tc>
                  <a:txBody>
                    <a:bodyPr/>
                    <a:lstStyle/>
                    <a:p>
                      <a:r>
                        <a:rPr kumimoji="0" lang="ru-RU" sz="1800" b="1" kern="1200" dirty="0" smtClean="0">
                          <a:solidFill>
                            <a:schemeClr val="dk1"/>
                          </a:solidFill>
                          <a:latin typeface="+mn-lt"/>
                          <a:ea typeface="+mn-ea"/>
                          <a:cs typeface="+mn-cs"/>
                        </a:rPr>
                        <a:t>ТЕМА </a:t>
                      </a:r>
                    </a:p>
                    <a:p>
                      <a:r>
                        <a:rPr kumimoji="0" lang="ru-RU" sz="1800" b="1" kern="1200" dirty="0" smtClean="0">
                          <a:solidFill>
                            <a:schemeClr val="dk1"/>
                          </a:solidFill>
                          <a:latin typeface="+mn-lt"/>
                          <a:ea typeface="+mn-ea"/>
                          <a:cs typeface="+mn-cs"/>
                        </a:rPr>
                        <a:t>(Что?)</a:t>
                      </a:r>
                      <a:endParaRPr lang="ru-RU" dirty="0"/>
                    </a:p>
                  </a:txBody>
                  <a:tcPr/>
                </a:tc>
                <a:tc>
                  <a:txBody>
                    <a:bodyPr/>
                    <a:lstStyle/>
                    <a:p>
                      <a:r>
                        <a:rPr kumimoji="0" lang="ru-RU" sz="1800" b="1" kern="1200" dirty="0" smtClean="0">
                          <a:solidFill>
                            <a:schemeClr val="dk1"/>
                          </a:solidFill>
                          <a:latin typeface="+mn-lt"/>
                          <a:ea typeface="+mn-ea"/>
                          <a:cs typeface="+mn-cs"/>
                        </a:rPr>
                        <a:t>МЕТОДЫ</a:t>
                      </a:r>
                      <a:r>
                        <a:rPr kumimoji="0" lang="ru-RU" sz="1800" kern="1200" dirty="0" smtClean="0">
                          <a:solidFill>
                            <a:schemeClr val="dk1"/>
                          </a:solidFill>
                          <a:latin typeface="+mn-lt"/>
                          <a:ea typeface="+mn-ea"/>
                          <a:cs typeface="+mn-cs"/>
                        </a:rPr>
                        <a:t/>
                      </a:r>
                      <a:br>
                        <a:rPr kumimoji="0" lang="ru-RU" sz="1800" kern="1200" dirty="0" smtClean="0">
                          <a:solidFill>
                            <a:schemeClr val="dk1"/>
                          </a:solidFill>
                          <a:latin typeface="+mn-lt"/>
                          <a:ea typeface="+mn-ea"/>
                          <a:cs typeface="+mn-cs"/>
                        </a:rPr>
                      </a:br>
                      <a:r>
                        <a:rPr kumimoji="0" lang="ru-RU" sz="1800" kern="1200" dirty="0" smtClean="0">
                          <a:solidFill>
                            <a:schemeClr val="dk1"/>
                          </a:solidFill>
                          <a:latin typeface="+mn-lt"/>
                          <a:ea typeface="+mn-ea"/>
                          <a:cs typeface="+mn-cs"/>
                        </a:rPr>
                        <a:t>(Как?)</a:t>
                      </a:r>
                      <a:endParaRPr lang="ru-RU" dirty="0"/>
                    </a:p>
                  </a:txBody>
                  <a:tcPr/>
                </a:tc>
              </a:tr>
              <a:tr h="4591687">
                <a:tc>
                  <a:txBody>
                    <a:bodyPr/>
                    <a:lstStyle/>
                    <a:p>
                      <a:pPr algn="just">
                        <a:lnSpc>
                          <a:spcPct val="115000"/>
                        </a:lnSpc>
                        <a:spcAft>
                          <a:spcPts val="0"/>
                        </a:spcAft>
                      </a:pPr>
                      <a:r>
                        <a:rPr lang="ru-RU" sz="2400" dirty="0">
                          <a:latin typeface="Times New Roman" pitchFamily="18" charset="0"/>
                          <a:ea typeface="Times New Roman"/>
                          <a:cs typeface="Times New Roman" pitchFamily="18" charset="0"/>
                        </a:rPr>
                        <a:t>Определение цели (конкретной и </a:t>
                      </a:r>
                      <a:r>
                        <a:rPr lang="ru-RU" sz="2400" dirty="0" smtClean="0">
                          <a:latin typeface="Times New Roman" pitchFamily="18" charset="0"/>
                          <a:ea typeface="Times New Roman"/>
                          <a:cs typeface="Times New Roman" pitchFamily="18" charset="0"/>
                        </a:rPr>
                        <a:t>поведенческой)</a:t>
                      </a:r>
                    </a:p>
                    <a:p>
                      <a:pPr algn="just">
                        <a:lnSpc>
                          <a:spcPct val="115000"/>
                        </a:lnSpc>
                        <a:spcAft>
                          <a:spcPts val="0"/>
                        </a:spcAft>
                      </a:pPr>
                      <a:endParaRPr lang="ru-RU" sz="2400" dirty="0" smtClean="0">
                        <a:latin typeface="Times New Roman" pitchFamily="18" charset="0"/>
                        <a:ea typeface="Times New Roman"/>
                        <a:cs typeface="Times New Roman" pitchFamily="18" charset="0"/>
                      </a:endParaRPr>
                    </a:p>
                    <a:p>
                      <a:pPr algn="just">
                        <a:lnSpc>
                          <a:spcPct val="115000"/>
                        </a:lnSpc>
                        <a:spcAft>
                          <a:spcPts val="0"/>
                        </a:spcAft>
                      </a:pPr>
                      <a:endParaRPr lang="ru-RU" sz="2400" dirty="0" smtClean="0">
                        <a:latin typeface="Times New Roman" pitchFamily="18" charset="0"/>
                        <a:ea typeface="Times New Roman"/>
                        <a:cs typeface="Times New Roman" pitchFamily="18" charset="0"/>
                      </a:endParaRPr>
                    </a:p>
                    <a:p>
                      <a:pPr algn="just">
                        <a:lnSpc>
                          <a:spcPct val="115000"/>
                        </a:lnSpc>
                        <a:spcAft>
                          <a:spcPts val="0"/>
                        </a:spcAft>
                      </a:pPr>
                      <a:endParaRPr lang="ru-RU" sz="2400" dirty="0" smtClean="0">
                        <a:latin typeface="Times New Roman" pitchFamily="18" charset="0"/>
                        <a:ea typeface="Times New Roman"/>
                        <a:cs typeface="Times New Roman" pitchFamily="18" charset="0"/>
                      </a:endParaRPr>
                    </a:p>
                    <a:p>
                      <a:pPr algn="just">
                        <a:lnSpc>
                          <a:spcPct val="115000"/>
                        </a:lnSpc>
                        <a:spcAft>
                          <a:spcPts val="0"/>
                        </a:spcAft>
                      </a:pPr>
                      <a:endParaRPr lang="ru-RU" sz="2400" dirty="0" smtClean="0">
                        <a:latin typeface="Times New Roman" pitchFamily="18" charset="0"/>
                        <a:ea typeface="Times New Roman"/>
                        <a:cs typeface="Times New Roman" pitchFamily="18" charset="0"/>
                      </a:endParaRPr>
                    </a:p>
                    <a:p>
                      <a:pPr algn="just">
                        <a:lnSpc>
                          <a:spcPct val="115000"/>
                        </a:lnSpc>
                        <a:spcAft>
                          <a:spcPts val="0"/>
                        </a:spcAft>
                      </a:pPr>
                      <a:r>
                        <a:rPr kumimoji="0" lang="ru-RU" sz="1800" b="1" kern="1200" dirty="0" smtClean="0">
                          <a:solidFill>
                            <a:schemeClr val="dk1"/>
                          </a:solidFill>
                          <a:latin typeface="Times New Roman" pitchFamily="18" charset="0"/>
                          <a:ea typeface="+mn-ea"/>
                          <a:cs typeface="Times New Roman" pitchFamily="18" charset="0"/>
                        </a:rPr>
                        <a:t>Контракт  </a:t>
                      </a:r>
                    </a:p>
                    <a:p>
                      <a:pPr algn="just">
                        <a:lnSpc>
                          <a:spcPct val="115000"/>
                        </a:lnSpc>
                        <a:spcAft>
                          <a:spcPts val="0"/>
                        </a:spcAft>
                      </a:pPr>
                      <a:r>
                        <a:rPr kumimoji="0" lang="ru-RU" sz="1800" b="1" kern="1200" dirty="0" smtClean="0">
                          <a:solidFill>
                            <a:schemeClr val="dk1"/>
                          </a:solidFill>
                          <a:latin typeface="Times New Roman" pitchFamily="18" charset="0"/>
                          <a:ea typeface="+mn-ea"/>
                          <a:cs typeface="Times New Roman" pitchFamily="18" charset="0"/>
                        </a:rPr>
                        <a:t>Расставание</a:t>
                      </a:r>
                      <a:endParaRPr lang="ru-RU" sz="1800" b="1" dirty="0">
                        <a:latin typeface="Times New Roman" pitchFamily="18" charset="0"/>
                        <a:ea typeface="Calibri"/>
                        <a:cs typeface="Times New Roman" pitchFamily="18" charset="0"/>
                      </a:endParaRPr>
                    </a:p>
                  </a:txBody>
                  <a:tcPr marL="9525" marR="9525" marT="9525" marB="9525"/>
                </a:tc>
                <a:tc>
                  <a:txBody>
                    <a:bodyPr/>
                    <a:lstStyle/>
                    <a:p>
                      <a:r>
                        <a:rPr kumimoji="0" lang="ru-RU" sz="2400" kern="1200" dirty="0" smtClean="0">
                          <a:solidFill>
                            <a:schemeClr val="dk1"/>
                          </a:solidFill>
                          <a:latin typeface="Times New Roman" pitchFamily="18" charset="0"/>
                          <a:ea typeface="+mn-ea"/>
                          <a:cs typeface="Times New Roman" pitchFamily="18" charset="0"/>
                        </a:rPr>
                        <a:t>Вопросы о психологических ресурсах каждого. Вопросы о том, как каждый представляет себе будущее с проблемой и без нее. </a:t>
                      </a:r>
                      <a:br>
                        <a:rPr kumimoji="0" lang="ru-RU" sz="2400" kern="1200" dirty="0" smtClean="0">
                          <a:solidFill>
                            <a:schemeClr val="dk1"/>
                          </a:solidFill>
                          <a:latin typeface="Times New Roman" pitchFamily="18" charset="0"/>
                          <a:ea typeface="+mn-ea"/>
                          <a:cs typeface="Times New Roman" pitchFamily="18" charset="0"/>
                        </a:rPr>
                      </a:br>
                      <a:r>
                        <a:rPr kumimoji="0" lang="ru-RU" sz="2400" kern="1200" dirty="0" smtClean="0">
                          <a:solidFill>
                            <a:schemeClr val="dk1"/>
                          </a:solidFill>
                          <a:latin typeface="Times New Roman" pitchFamily="18" charset="0"/>
                          <a:ea typeface="+mn-ea"/>
                          <a:cs typeface="Times New Roman" pitchFamily="18" charset="0"/>
                        </a:rPr>
                        <a:t>· Какая была бы жизнь семьи без проблемы, без симптома?</a:t>
                      </a:r>
                      <a:endParaRPr lang="ru-RU" sz="2400" dirty="0">
                        <a:latin typeface="Times New Roman" pitchFamily="18" charset="0"/>
                        <a:cs typeface="Times New Roman" pitchFamily="18" charset="0"/>
                      </a:endParaRPr>
                    </a:p>
                  </a:txBody>
                  <a:tcPr/>
                </a:tc>
                <a:tc>
                  <a:txBody>
                    <a:bodyPr/>
                    <a:lstStyle/>
                    <a:p>
                      <a:r>
                        <a:rPr kumimoji="0" lang="ru-RU" sz="2400" kern="1200" dirty="0" smtClean="0">
                          <a:solidFill>
                            <a:schemeClr val="dk1"/>
                          </a:solidFill>
                          <a:latin typeface="Times New Roman" pitchFamily="18" charset="0"/>
                          <a:ea typeface="+mn-ea"/>
                          <a:cs typeface="Times New Roman" pitchFamily="18" charset="0"/>
                        </a:rPr>
                        <a:t>Рефлексивные вопросы</a:t>
                      </a:r>
                      <a:endParaRPr lang="ru-RU" sz="2400" dirty="0">
                        <a:latin typeface="Times New Roman" pitchFamily="18" charset="0"/>
                        <a:cs typeface="Times New Roman" pitchFamily="18" charset="0"/>
                      </a:endParaRPr>
                    </a:p>
                  </a:txBody>
                  <a:tcPr/>
                </a:tc>
              </a:tr>
            </a:tbl>
          </a:graphicData>
        </a:graphic>
      </p:graphicFrame>
    </p:spTree>
  </p:cSld>
  <p:clrMapOvr>
    <a:masterClrMapping/>
  </p:clrMapOvr>
  <p:transition>
    <p:diamon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sz="2800" dirty="0" smtClean="0">
                <a:solidFill>
                  <a:schemeClr val="tx2">
                    <a:lumMod val="75000"/>
                  </a:schemeClr>
                </a:solidFill>
                <a:latin typeface="Times New Roman" pitchFamily="18" charset="0"/>
                <a:cs typeface="Times New Roman" pitchFamily="18" charset="0"/>
              </a:rPr>
              <a:t>Пациент и его семья рассматриваются как живые, открытые, самоорганизующиеся системы, развитие которых предполагает возникновение в них новой информации и нового качества</a:t>
            </a:r>
            <a:br>
              <a:rPr lang="ru-RU" sz="2800" dirty="0" smtClean="0">
                <a:solidFill>
                  <a:schemeClr val="tx2">
                    <a:lumMod val="75000"/>
                  </a:schemeClr>
                </a:solidFill>
                <a:latin typeface="Times New Roman" pitchFamily="18" charset="0"/>
                <a:cs typeface="Times New Roman" pitchFamily="18" charset="0"/>
              </a:rPr>
            </a:br>
            <a:r>
              <a:rPr lang="ru-RU" sz="2800" dirty="0" smtClean="0">
                <a:solidFill>
                  <a:schemeClr val="tx2">
                    <a:lumMod val="75000"/>
                  </a:schemeClr>
                </a:solidFill>
                <a:latin typeface="Times New Roman" pitchFamily="18" charset="0"/>
                <a:cs typeface="Times New Roman" pitchFamily="18" charset="0"/>
              </a:rPr>
              <a:t>Неустойчивость системы в период кризиса — важное условие генерирования новой информации и новых состояний</a:t>
            </a:r>
            <a:endParaRPr lang="ru-RU"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642918"/>
            <a:ext cx="8401080" cy="5364373"/>
          </a:xfrm>
        </p:spPr>
        <p:txBody>
          <a:bodyPr>
            <a:normAutofit/>
          </a:bodyPr>
          <a:lstStyle/>
          <a:p>
            <a:r>
              <a:rPr lang="ru-RU" sz="2800" dirty="0" smtClean="0">
                <a:solidFill>
                  <a:schemeClr val="tx2">
                    <a:lumMod val="75000"/>
                  </a:schemeClr>
                </a:solidFill>
                <a:latin typeface="Times New Roman" pitchFamily="18" charset="0"/>
                <a:cs typeface="Times New Roman" pitchFamily="18" charset="0"/>
              </a:rPr>
              <a:t>Фрактальный изоморфизм позволяет экстраполировать на семейную систему социальную гипотезу </a:t>
            </a:r>
            <a:r>
              <a:rPr lang="ru-RU" sz="2800" dirty="0" err="1" smtClean="0">
                <a:solidFill>
                  <a:schemeClr val="tx2">
                    <a:lumMod val="75000"/>
                  </a:schemeClr>
                </a:solidFill>
                <a:latin typeface="Times New Roman" pitchFamily="18" charset="0"/>
                <a:cs typeface="Times New Roman" pitchFamily="18" charset="0"/>
              </a:rPr>
              <a:t>техно-гуманитарного</a:t>
            </a:r>
            <a:r>
              <a:rPr lang="ru-RU" sz="2800" dirty="0" smtClean="0">
                <a:solidFill>
                  <a:schemeClr val="tx2">
                    <a:lumMod val="75000"/>
                  </a:schemeClr>
                </a:solidFill>
                <a:latin typeface="Times New Roman" pitchFamily="18" charset="0"/>
                <a:cs typeface="Times New Roman" pitchFamily="18" charset="0"/>
              </a:rPr>
              <a:t> баланса </a:t>
            </a:r>
            <a:br>
              <a:rPr lang="ru-RU" sz="2800" dirty="0" smtClean="0">
                <a:solidFill>
                  <a:schemeClr val="tx2">
                    <a:lumMod val="75000"/>
                  </a:schemeClr>
                </a:solidFill>
                <a:latin typeface="Times New Roman" pitchFamily="18" charset="0"/>
                <a:cs typeface="Times New Roman" pitchFamily="18" charset="0"/>
              </a:rPr>
            </a:br>
            <a:r>
              <a:rPr lang="ru-RU" sz="2800" dirty="0" smtClean="0">
                <a:solidFill>
                  <a:schemeClr val="tx2">
                    <a:lumMod val="75000"/>
                  </a:schemeClr>
                </a:solidFill>
                <a:latin typeface="Times New Roman" pitchFamily="18" charset="0"/>
                <a:cs typeface="Times New Roman" pitchFamily="18" charset="0"/>
              </a:rPr>
              <a:t>(</a:t>
            </a:r>
            <a:r>
              <a:rPr lang="ru-RU" sz="2800" dirty="0" err="1" smtClean="0">
                <a:solidFill>
                  <a:schemeClr val="tx2">
                    <a:lumMod val="75000"/>
                  </a:schemeClr>
                </a:solidFill>
                <a:latin typeface="Times New Roman" pitchFamily="18" charset="0"/>
                <a:cs typeface="Times New Roman" pitchFamily="18" charset="0"/>
              </a:rPr>
              <a:t>Назаретян</a:t>
            </a:r>
            <a:r>
              <a:rPr lang="ru-RU" sz="2800" dirty="0" smtClean="0">
                <a:solidFill>
                  <a:schemeClr val="tx2">
                    <a:lumMod val="75000"/>
                  </a:schemeClr>
                </a:solidFill>
                <a:latin typeface="Times New Roman" pitchFamily="18" charset="0"/>
                <a:cs typeface="Times New Roman" pitchFamily="18" charset="0"/>
              </a:rPr>
              <a:t> А. П., 2004) </a:t>
            </a:r>
            <a:br>
              <a:rPr lang="ru-RU" sz="2800" dirty="0" smtClean="0">
                <a:solidFill>
                  <a:schemeClr val="tx2">
                    <a:lumMod val="75000"/>
                  </a:schemeClr>
                </a:solidFill>
                <a:latin typeface="Times New Roman" pitchFamily="18" charset="0"/>
                <a:cs typeface="Times New Roman" pitchFamily="18" charset="0"/>
              </a:rPr>
            </a:br>
            <a:r>
              <a:rPr lang="ru-RU" sz="2800" dirty="0" smtClean="0">
                <a:solidFill>
                  <a:schemeClr val="tx2">
                    <a:lumMod val="75000"/>
                  </a:schemeClr>
                </a:solidFill>
                <a:latin typeface="Times New Roman" pitchFamily="18" charset="0"/>
                <a:cs typeface="Times New Roman" pitchFamily="18" charset="0"/>
              </a:rPr>
              <a:t/>
            </a:r>
            <a:br>
              <a:rPr lang="ru-RU" sz="2800" dirty="0" smtClean="0">
                <a:solidFill>
                  <a:schemeClr val="tx2">
                    <a:lumMod val="75000"/>
                  </a:schemeClr>
                </a:solidFill>
                <a:latin typeface="Times New Roman" pitchFamily="18" charset="0"/>
                <a:cs typeface="Times New Roman" pitchFamily="18" charset="0"/>
              </a:rPr>
            </a:br>
            <a:r>
              <a:rPr lang="ru-RU" sz="2800" b="1" dirty="0" smtClean="0">
                <a:solidFill>
                  <a:schemeClr val="tx2">
                    <a:lumMod val="75000"/>
                  </a:schemeClr>
                </a:solidFill>
                <a:latin typeface="Times New Roman" pitchFamily="18" charset="0"/>
                <a:cs typeface="Times New Roman" pitchFamily="18" charset="0"/>
              </a:rPr>
              <a:t> З</a:t>
            </a:r>
            <a:r>
              <a:rPr lang="pl-PL" sz="2800" b="1" dirty="0" smtClean="0">
                <a:solidFill>
                  <a:schemeClr val="tx2">
                    <a:lumMod val="75000"/>
                  </a:schemeClr>
                </a:solidFill>
                <a:latin typeface="Times New Roman" pitchFamily="18" charset="0"/>
                <a:cs typeface="Times New Roman" pitchFamily="18" charset="0"/>
              </a:rPr>
              <a:t>акон техно-гуманитарного баланса</a:t>
            </a:r>
            <a:r>
              <a:rPr lang="ru-RU" sz="2800" b="1" dirty="0" smtClean="0">
                <a:solidFill>
                  <a:schemeClr val="tx2">
                    <a:lumMod val="75000"/>
                  </a:schemeClr>
                </a:solidFill>
                <a:latin typeface="Times New Roman" pitchFamily="18" charset="0"/>
                <a:cs typeface="Times New Roman" pitchFamily="18" charset="0"/>
              </a:rPr>
              <a:t>:</a:t>
            </a:r>
            <a:r>
              <a:rPr lang="pl-PL" sz="2800" dirty="0" smtClean="0">
                <a:solidFill>
                  <a:schemeClr val="tx2">
                    <a:lumMod val="75000"/>
                  </a:schemeClr>
                </a:solidFill>
                <a:latin typeface="Times New Roman" pitchFamily="18" charset="0"/>
                <a:cs typeface="Times New Roman" pitchFamily="18" charset="0"/>
              </a:rPr>
              <a:t> </a:t>
            </a:r>
            <a:r>
              <a:rPr lang="ru-RU" sz="2800" dirty="0" smtClean="0">
                <a:solidFill>
                  <a:schemeClr val="tx2">
                    <a:lumMod val="75000"/>
                  </a:schemeClr>
                </a:solidFill>
                <a:latin typeface="Times New Roman" pitchFamily="18" charset="0"/>
                <a:cs typeface="Times New Roman" pitchFamily="18" charset="0"/>
              </a:rPr>
              <a:t/>
            </a:r>
            <a:br>
              <a:rPr lang="ru-RU" sz="2800" dirty="0" smtClean="0">
                <a:solidFill>
                  <a:schemeClr val="tx2">
                    <a:lumMod val="75000"/>
                  </a:schemeClr>
                </a:solidFill>
                <a:latin typeface="Times New Roman" pitchFamily="18" charset="0"/>
                <a:cs typeface="Times New Roman" pitchFamily="18" charset="0"/>
              </a:rPr>
            </a:br>
            <a:r>
              <a:rPr lang="pl-PL" sz="2800" i="1" dirty="0" smtClean="0">
                <a:solidFill>
                  <a:schemeClr val="tx2">
                    <a:lumMod val="75000"/>
                  </a:schemeClr>
                </a:solidFill>
                <a:latin typeface="Times New Roman" pitchFamily="18" charset="0"/>
                <a:cs typeface="Times New Roman" pitchFamily="18" charset="0"/>
              </a:rPr>
              <a:t>чем выше мощь производственных технологий, тем более совершенные </a:t>
            </a:r>
            <a:r>
              <a:rPr lang="ru-RU" sz="2800" i="1" dirty="0" smtClean="0">
                <a:solidFill>
                  <a:schemeClr val="tx2">
                    <a:lumMod val="75000"/>
                  </a:schemeClr>
                </a:solidFill>
                <a:latin typeface="Times New Roman" pitchFamily="18" charset="0"/>
                <a:cs typeface="Times New Roman" pitchFamily="18" charset="0"/>
              </a:rPr>
              <a:t>средства культурной регуляции</a:t>
            </a:r>
            <a:r>
              <a:rPr lang="pl-PL" sz="2800" i="1" dirty="0" smtClean="0">
                <a:solidFill>
                  <a:schemeClr val="tx2">
                    <a:lumMod val="75000"/>
                  </a:schemeClr>
                </a:solidFill>
                <a:latin typeface="Times New Roman" pitchFamily="18" charset="0"/>
                <a:cs typeface="Times New Roman" pitchFamily="18" charset="0"/>
              </a:rPr>
              <a:t> необходимы для сохранения </a:t>
            </a:r>
            <a:r>
              <a:rPr lang="ru-RU" sz="2800" i="1" dirty="0" smtClean="0">
                <a:solidFill>
                  <a:schemeClr val="tx2">
                    <a:lumMod val="75000"/>
                  </a:schemeClr>
                </a:solidFill>
                <a:latin typeface="Times New Roman" pitchFamily="18" charset="0"/>
                <a:cs typeface="Times New Roman" pitchFamily="18" charset="0"/>
              </a:rPr>
              <a:t>социальной системы</a:t>
            </a:r>
            <a:endParaRPr lang="ru-RU" sz="2800"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785794"/>
            <a:ext cx="8186766" cy="5221497"/>
          </a:xfrm>
        </p:spPr>
        <p:txBody>
          <a:bodyPr>
            <a:normAutofit/>
          </a:bodyPr>
          <a:lstStyle/>
          <a:p>
            <a:r>
              <a:rPr lang="ru-RU" sz="2000" dirty="0" smtClean="0">
                <a:solidFill>
                  <a:schemeClr val="tx2">
                    <a:lumMod val="75000"/>
                  </a:schemeClr>
                </a:solidFill>
                <a:latin typeface="Times New Roman" pitchFamily="18" charset="0"/>
                <a:cs typeface="Times New Roman" pitchFamily="18" charset="0"/>
              </a:rPr>
              <a:t>Следовательно,</a:t>
            </a:r>
            <a:br>
              <a:rPr lang="ru-RU" sz="2000" dirty="0" smtClean="0">
                <a:solidFill>
                  <a:schemeClr val="tx2">
                    <a:lumMod val="75000"/>
                  </a:schemeClr>
                </a:solidFill>
                <a:latin typeface="Times New Roman" pitchFamily="18" charset="0"/>
                <a:cs typeface="Times New Roman" pitchFamily="18" charset="0"/>
              </a:rPr>
            </a:br>
            <a:r>
              <a:rPr lang="ru-RU" sz="2000" dirty="0" smtClean="0">
                <a:solidFill>
                  <a:schemeClr val="tx2">
                    <a:lumMod val="75000"/>
                  </a:schemeClr>
                </a:solidFill>
                <a:latin typeface="Times New Roman" pitchFamily="18" charset="0"/>
                <a:cs typeface="Times New Roman" pitchFamily="18" charset="0"/>
              </a:rPr>
              <a:t> </a:t>
            </a:r>
            <a:r>
              <a:rPr lang="ru-RU" sz="2000" b="1" dirty="0" smtClean="0">
                <a:solidFill>
                  <a:schemeClr val="tx2">
                    <a:lumMod val="75000"/>
                  </a:schemeClr>
                </a:solidFill>
                <a:latin typeface="Times New Roman" pitchFamily="18" charset="0"/>
                <a:cs typeface="Times New Roman" pitchFamily="18" charset="0"/>
              </a:rPr>
              <a:t>внутренняя устойчивость</a:t>
            </a:r>
            <a:r>
              <a:rPr lang="ru-RU" sz="2000" dirty="0" smtClean="0">
                <a:solidFill>
                  <a:schemeClr val="tx2">
                    <a:lumMod val="75000"/>
                  </a:schemeClr>
                </a:solidFill>
                <a:latin typeface="Times New Roman" pitchFamily="18" charset="0"/>
                <a:cs typeface="Times New Roman" pitchFamily="18" charset="0"/>
              </a:rPr>
              <a:t> системы </a:t>
            </a:r>
            <a:br>
              <a:rPr lang="ru-RU" sz="2000" dirty="0" smtClean="0">
                <a:solidFill>
                  <a:schemeClr val="tx2">
                    <a:lumMod val="75000"/>
                  </a:schemeClr>
                </a:solidFill>
                <a:latin typeface="Times New Roman" pitchFamily="18" charset="0"/>
                <a:cs typeface="Times New Roman" pitchFamily="18" charset="0"/>
              </a:rPr>
            </a:br>
            <a:r>
              <a:rPr lang="ru-RU" sz="2000" i="1" dirty="0" smtClean="0">
                <a:solidFill>
                  <a:schemeClr val="tx2">
                    <a:lumMod val="75000"/>
                  </a:schemeClr>
                </a:solidFill>
                <a:latin typeface="Times New Roman" pitchFamily="18" charset="0"/>
                <a:cs typeface="Times New Roman" pitchFamily="18" charset="0"/>
              </a:rPr>
              <a:t>(</a:t>
            </a:r>
            <a:r>
              <a:rPr lang="ru-RU" sz="2000" i="1" dirty="0" err="1" smtClean="0">
                <a:solidFill>
                  <a:schemeClr val="tx2">
                    <a:lumMod val="75000"/>
                  </a:schemeClr>
                </a:solidFill>
                <a:latin typeface="Times New Roman" pitchFamily="18" charset="0"/>
                <a:cs typeface="Times New Roman" pitchFamily="18" charset="0"/>
              </a:rPr>
              <a:t>Si</a:t>
            </a:r>
            <a:r>
              <a:rPr lang="ru-RU" sz="2000" dirty="0" smtClean="0">
                <a:solidFill>
                  <a:schemeClr val="tx2">
                    <a:lumMod val="75000"/>
                  </a:schemeClr>
                </a:solidFill>
                <a:latin typeface="Times New Roman" pitchFamily="18" charset="0"/>
                <a:cs typeface="Times New Roman" pitchFamily="18" charset="0"/>
              </a:rPr>
              <a:t> – </a:t>
            </a:r>
            <a:r>
              <a:rPr lang="ru-RU" sz="2000" i="1" dirty="0" err="1" smtClean="0">
                <a:solidFill>
                  <a:schemeClr val="tx2">
                    <a:lumMod val="75000"/>
                  </a:schemeClr>
                </a:solidFill>
                <a:latin typeface="Times New Roman" pitchFamily="18" charset="0"/>
                <a:cs typeface="Times New Roman" pitchFamily="18" charset="0"/>
              </a:rPr>
              <a:t>Internal</a:t>
            </a:r>
            <a:r>
              <a:rPr lang="ru-RU" sz="2000" i="1" dirty="0" smtClean="0">
                <a:solidFill>
                  <a:schemeClr val="tx2">
                    <a:lumMod val="75000"/>
                  </a:schemeClr>
                </a:solidFill>
                <a:latin typeface="Times New Roman" pitchFamily="18" charset="0"/>
                <a:cs typeface="Times New Roman" pitchFamily="18" charset="0"/>
              </a:rPr>
              <a:t> </a:t>
            </a:r>
            <a:r>
              <a:rPr lang="ru-RU" sz="2000" i="1" dirty="0" err="1" smtClean="0">
                <a:solidFill>
                  <a:schemeClr val="tx2">
                    <a:lumMod val="75000"/>
                  </a:schemeClr>
                </a:solidFill>
                <a:latin typeface="Times New Roman" pitchFamily="18" charset="0"/>
                <a:cs typeface="Times New Roman" pitchFamily="18" charset="0"/>
              </a:rPr>
              <a:t>Sustainability</a:t>
            </a:r>
            <a:r>
              <a:rPr lang="ru-RU" sz="2000" i="1"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снижается с ростом потенциала развития </a:t>
            </a:r>
            <a:br>
              <a:rPr lang="ru-RU" sz="2000" dirty="0" smtClean="0">
                <a:solidFill>
                  <a:schemeClr val="tx2">
                    <a:lumMod val="75000"/>
                  </a:schemeClr>
                </a:solidFill>
                <a:latin typeface="Times New Roman" pitchFamily="18" charset="0"/>
                <a:cs typeface="Times New Roman" pitchFamily="18" charset="0"/>
              </a:rPr>
            </a:br>
            <a:r>
              <a:rPr lang="ru-RU" sz="2000" dirty="0" smtClean="0">
                <a:solidFill>
                  <a:schemeClr val="tx2">
                    <a:lumMod val="75000"/>
                  </a:schemeClr>
                </a:solidFill>
                <a:latin typeface="Times New Roman" pitchFamily="18" charset="0"/>
                <a:cs typeface="Times New Roman" pitchFamily="18" charset="0"/>
              </a:rPr>
              <a:t/>
            </a:r>
            <a:br>
              <a:rPr lang="ru-RU" sz="2000" dirty="0" smtClean="0">
                <a:solidFill>
                  <a:schemeClr val="tx2">
                    <a:lumMod val="75000"/>
                  </a:schemeClr>
                </a:solidFill>
                <a:latin typeface="Times New Roman" pitchFamily="18" charset="0"/>
                <a:cs typeface="Times New Roman" pitchFamily="18" charset="0"/>
              </a:rPr>
            </a:br>
            <a:r>
              <a:rPr lang="ru-RU" sz="2000" i="1" dirty="0" err="1" smtClean="0">
                <a:solidFill>
                  <a:schemeClr val="tx2">
                    <a:lumMod val="75000"/>
                  </a:schemeClr>
                </a:solidFill>
                <a:latin typeface="Times New Roman" pitchFamily="18" charset="0"/>
                <a:cs typeface="Times New Roman" pitchFamily="18" charset="0"/>
              </a:rPr>
              <a:t>Si</a:t>
            </a:r>
            <a:r>
              <a:rPr lang="ru-RU" sz="2000" i="1" dirty="0" smtClean="0">
                <a:solidFill>
                  <a:schemeClr val="tx2">
                    <a:lumMod val="75000"/>
                  </a:schemeClr>
                </a:solidFill>
                <a:latin typeface="Times New Roman" pitchFamily="18" charset="0"/>
                <a:cs typeface="Times New Roman" pitchFamily="18" charset="0"/>
              </a:rPr>
              <a:t> = f1 (R) / f2 (T)</a:t>
            </a:r>
            <a:r>
              <a:rPr lang="ru-RU" sz="2000" dirty="0" smtClean="0">
                <a:solidFill>
                  <a:schemeClr val="tx2">
                    <a:lumMod val="75000"/>
                  </a:schemeClr>
                </a:solidFill>
                <a:latin typeface="Times New Roman" pitchFamily="18" charset="0"/>
                <a:cs typeface="Times New Roman" pitchFamily="18" charset="0"/>
              </a:rPr>
              <a:t>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solidFill>
                  <a:schemeClr val="tx2">
                    <a:lumMod val="75000"/>
                  </a:schemeClr>
                </a:solidFill>
                <a:latin typeface="Times New Roman" pitchFamily="18" charset="0"/>
                <a:cs typeface="Times New Roman" pitchFamily="18" charset="0"/>
              </a:rPr>
              <a:t>где </a:t>
            </a:r>
            <a:r>
              <a:rPr lang="ru-RU" sz="2000" i="1" dirty="0" smtClean="0">
                <a:solidFill>
                  <a:schemeClr val="tx2">
                    <a:lumMod val="75000"/>
                  </a:schemeClr>
                </a:solidFill>
                <a:latin typeface="Times New Roman" pitchFamily="18" charset="0"/>
                <a:cs typeface="Times New Roman" pitchFamily="18" charset="0"/>
              </a:rPr>
              <a:t>R </a:t>
            </a:r>
            <a:r>
              <a:rPr lang="ru-RU" sz="2000" dirty="0" smtClean="0">
                <a:solidFill>
                  <a:schemeClr val="tx2">
                    <a:lumMod val="75000"/>
                  </a:schemeClr>
                </a:solidFill>
                <a:latin typeface="Times New Roman" pitchFamily="18" charset="0"/>
                <a:cs typeface="Times New Roman" pitchFamily="18" charset="0"/>
              </a:rPr>
              <a:t>– регуляторные механизмы (вектор гомеостаза), </a:t>
            </a:r>
            <a:br>
              <a:rPr lang="ru-RU" sz="2000" dirty="0" smtClean="0">
                <a:solidFill>
                  <a:schemeClr val="tx2">
                    <a:lumMod val="75000"/>
                  </a:schemeClr>
                </a:solidFill>
                <a:latin typeface="Times New Roman" pitchFamily="18" charset="0"/>
                <a:cs typeface="Times New Roman" pitchFamily="18" charset="0"/>
              </a:rPr>
            </a:br>
            <a:r>
              <a:rPr lang="ru-RU" sz="2000" dirty="0" smtClean="0">
                <a:solidFill>
                  <a:schemeClr val="tx2">
                    <a:lumMod val="75000"/>
                  </a:schemeClr>
                </a:solidFill>
                <a:latin typeface="Times New Roman" pitchFamily="18" charset="0"/>
                <a:cs typeface="Times New Roman" pitchFamily="18" charset="0"/>
              </a:rPr>
              <a:t>а Т – технологический потенциал (вектор развития)</a:t>
            </a:r>
            <a:br>
              <a:rPr lang="ru-RU" sz="2000" dirty="0" smtClean="0">
                <a:solidFill>
                  <a:schemeClr val="tx2">
                    <a:lumMod val="75000"/>
                  </a:schemeClr>
                </a:solidFill>
                <a:latin typeface="Times New Roman" pitchFamily="18" charset="0"/>
                <a:cs typeface="Times New Roman" pitchFamily="18" charset="0"/>
              </a:rPr>
            </a:br>
            <a:r>
              <a:rPr lang="ru-RU" sz="2000" i="1" dirty="0" smtClean="0">
                <a:latin typeface="Times New Roman" pitchFamily="18" charset="0"/>
                <a:cs typeface="Times New Roman" pitchFamily="18" charset="0"/>
              </a:rPr>
              <a:t/>
            </a:r>
            <a:br>
              <a:rPr lang="ru-RU" sz="2000" i="1" dirty="0" smtClean="0">
                <a:latin typeface="Times New Roman" pitchFamily="18" charset="0"/>
                <a:cs typeface="Times New Roman" pitchFamily="18" charset="0"/>
              </a:rPr>
            </a:br>
            <a:r>
              <a:rPr lang="ru-RU" sz="2000" b="1" i="1" dirty="0" smtClean="0">
                <a:solidFill>
                  <a:schemeClr val="tx2">
                    <a:lumMod val="75000"/>
                  </a:schemeClr>
                </a:solidFill>
                <a:latin typeface="Times New Roman" pitchFamily="18" charset="0"/>
                <a:cs typeface="Times New Roman" pitchFamily="18" charset="0"/>
              </a:rPr>
              <a:t>Устойчивость</a:t>
            </a:r>
            <a:r>
              <a:rPr lang="ru-RU" sz="2000" i="1" dirty="0" smtClean="0">
                <a:solidFill>
                  <a:schemeClr val="tx2">
                    <a:lumMod val="75000"/>
                  </a:schemeClr>
                </a:solidFill>
                <a:latin typeface="Times New Roman" pitchFamily="18" charset="0"/>
                <a:cs typeface="Times New Roman" pitchFamily="18" charset="0"/>
              </a:rPr>
              <a:t> – способность системы к самосохранению при флуктуациях</a:t>
            </a:r>
            <a:endParaRPr lang="ru-RU" sz="2000"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sz="2800" dirty="0" smtClean="0">
                <a:solidFill>
                  <a:schemeClr val="tx2">
                    <a:lumMod val="75000"/>
                  </a:schemeClr>
                </a:solidFill>
                <a:latin typeface="Times New Roman" pitchFamily="18" charset="0"/>
                <a:cs typeface="Times New Roman" pitchFamily="18" charset="0"/>
              </a:rPr>
              <a:t>При этом </a:t>
            </a:r>
            <a:r>
              <a:rPr lang="ru-RU" sz="2800" b="1" dirty="0" smtClean="0">
                <a:solidFill>
                  <a:schemeClr val="tx2">
                    <a:lumMod val="75000"/>
                  </a:schemeClr>
                </a:solidFill>
                <a:latin typeface="Times New Roman" pitchFamily="18" charset="0"/>
                <a:cs typeface="Times New Roman" pitchFamily="18" charset="0"/>
              </a:rPr>
              <a:t>внешняя устойчивость</a:t>
            </a:r>
            <a:r>
              <a:rPr lang="ru-RU" sz="2800" dirty="0" smtClean="0">
                <a:solidFill>
                  <a:schemeClr val="tx2">
                    <a:lumMod val="75000"/>
                  </a:schemeClr>
                </a:solidFill>
                <a:latin typeface="Times New Roman" pitchFamily="18" charset="0"/>
                <a:cs typeface="Times New Roman" pitchFamily="18" charset="0"/>
              </a:rPr>
              <a:t> (</a:t>
            </a:r>
            <a:r>
              <a:rPr lang="ru-RU" sz="2800" i="1" dirty="0" err="1" smtClean="0">
                <a:solidFill>
                  <a:schemeClr val="tx2">
                    <a:lumMod val="75000"/>
                  </a:schemeClr>
                </a:solidFill>
                <a:latin typeface="Times New Roman" pitchFamily="18" charset="0"/>
                <a:cs typeface="Times New Roman" pitchFamily="18" charset="0"/>
              </a:rPr>
              <a:t>External</a:t>
            </a:r>
            <a:r>
              <a:rPr lang="ru-RU" sz="2800" i="1" dirty="0" smtClean="0">
                <a:solidFill>
                  <a:schemeClr val="tx2">
                    <a:lumMod val="75000"/>
                  </a:schemeClr>
                </a:solidFill>
                <a:latin typeface="Times New Roman" pitchFamily="18" charset="0"/>
                <a:cs typeface="Times New Roman" pitchFamily="18" charset="0"/>
              </a:rPr>
              <a:t> </a:t>
            </a:r>
            <a:r>
              <a:rPr lang="ru-RU" sz="2800" i="1" dirty="0" err="1" smtClean="0">
                <a:solidFill>
                  <a:schemeClr val="tx2">
                    <a:lumMod val="75000"/>
                  </a:schemeClr>
                </a:solidFill>
                <a:latin typeface="Times New Roman" pitchFamily="18" charset="0"/>
                <a:cs typeface="Times New Roman" pitchFamily="18" charset="0"/>
              </a:rPr>
              <a:t>Sustainability</a:t>
            </a:r>
            <a:r>
              <a:rPr lang="ru-RU" sz="2800" i="1" dirty="0" smtClean="0">
                <a:solidFill>
                  <a:schemeClr val="tx2">
                    <a:lumMod val="75000"/>
                  </a:schemeClr>
                </a:solidFill>
                <a:latin typeface="Times New Roman" pitchFamily="18" charset="0"/>
                <a:cs typeface="Times New Roman" pitchFamily="18" charset="0"/>
              </a:rPr>
              <a:t>, </a:t>
            </a:r>
            <a:r>
              <a:rPr lang="ru-RU" sz="2800" i="1" dirty="0" err="1" smtClean="0">
                <a:solidFill>
                  <a:schemeClr val="tx2">
                    <a:lumMod val="75000"/>
                  </a:schemeClr>
                </a:solidFill>
                <a:latin typeface="Times New Roman" pitchFamily="18" charset="0"/>
                <a:cs typeface="Times New Roman" pitchFamily="18" charset="0"/>
              </a:rPr>
              <a:t>Se</a:t>
            </a:r>
            <a:r>
              <a:rPr lang="ru-RU" sz="2800" dirty="0" smtClean="0">
                <a:solidFill>
                  <a:schemeClr val="tx2">
                    <a:lumMod val="75000"/>
                  </a:schemeClr>
                </a:solidFill>
                <a:latin typeface="Times New Roman" pitchFamily="18" charset="0"/>
                <a:cs typeface="Times New Roman" pitchFamily="18" charset="0"/>
              </a:rPr>
              <a:t>), в отличие от внутренней, является положительной функцией технологического потенциала:</a:t>
            </a:r>
            <a:br>
              <a:rPr lang="ru-RU" sz="2800" dirty="0" smtClean="0">
                <a:solidFill>
                  <a:schemeClr val="tx2">
                    <a:lumMod val="75000"/>
                  </a:schemeClr>
                </a:solidFill>
                <a:latin typeface="Times New Roman" pitchFamily="18" charset="0"/>
                <a:cs typeface="Times New Roman" pitchFamily="18" charset="0"/>
              </a:rPr>
            </a:br>
            <a:r>
              <a:rPr lang="ru-RU" sz="2800" i="1" dirty="0" smtClean="0">
                <a:solidFill>
                  <a:schemeClr val="tx2">
                    <a:lumMod val="75000"/>
                  </a:schemeClr>
                </a:solidFill>
                <a:latin typeface="Times New Roman" pitchFamily="18" charset="0"/>
                <a:cs typeface="Times New Roman" pitchFamily="18" charset="0"/>
              </a:rPr>
              <a:t> </a:t>
            </a:r>
            <a:r>
              <a:rPr lang="ru-RU" sz="2800" i="1" dirty="0" err="1" smtClean="0">
                <a:solidFill>
                  <a:schemeClr val="tx2">
                    <a:lumMod val="75000"/>
                  </a:schemeClr>
                </a:solidFill>
                <a:latin typeface="Times New Roman" pitchFamily="18" charset="0"/>
                <a:cs typeface="Times New Roman" pitchFamily="18" charset="0"/>
              </a:rPr>
              <a:t>Se</a:t>
            </a:r>
            <a:r>
              <a:rPr lang="ru-RU" sz="2800" i="1" dirty="0" smtClean="0">
                <a:solidFill>
                  <a:schemeClr val="tx2">
                    <a:lumMod val="75000"/>
                  </a:schemeClr>
                </a:solidFill>
                <a:latin typeface="Times New Roman" pitchFamily="18" charset="0"/>
                <a:cs typeface="Times New Roman" pitchFamily="18" charset="0"/>
              </a:rPr>
              <a:t> = </a:t>
            </a:r>
            <a:r>
              <a:rPr lang="ru-RU" sz="2800" i="1" dirty="0" err="1" smtClean="0">
                <a:solidFill>
                  <a:schemeClr val="tx2">
                    <a:lumMod val="75000"/>
                  </a:schemeClr>
                </a:solidFill>
                <a:latin typeface="Times New Roman" pitchFamily="18" charset="0"/>
                <a:cs typeface="Times New Roman" pitchFamily="18" charset="0"/>
              </a:rPr>
              <a:t>g</a:t>
            </a:r>
            <a:r>
              <a:rPr lang="ru-RU" sz="2800" i="1" dirty="0" smtClean="0">
                <a:solidFill>
                  <a:schemeClr val="tx2">
                    <a:lumMod val="75000"/>
                  </a:schemeClr>
                </a:solidFill>
                <a:latin typeface="Times New Roman" pitchFamily="18" charset="0"/>
                <a:cs typeface="Times New Roman" pitchFamily="18" charset="0"/>
              </a:rPr>
              <a:t> (T…)</a:t>
            </a:r>
            <a:r>
              <a:rPr lang="ru-RU" sz="2800" dirty="0" smtClean="0">
                <a:solidFill>
                  <a:schemeClr val="tx2">
                    <a:lumMod val="75000"/>
                  </a:schemeClr>
                </a:solidFill>
                <a:latin typeface="Times New Roman" pitchFamily="18" charset="0"/>
                <a:cs typeface="Times New Roman" pitchFamily="18" charset="0"/>
              </a:rPr>
              <a:t/>
            </a:r>
            <a:br>
              <a:rPr lang="ru-RU" sz="2800" dirty="0" smtClean="0">
                <a:solidFill>
                  <a:schemeClr val="tx2">
                    <a:lumMod val="75000"/>
                  </a:schemeClr>
                </a:solidFill>
                <a:latin typeface="Times New Roman" pitchFamily="18" charset="0"/>
                <a:cs typeface="Times New Roman" pitchFamily="18" charset="0"/>
              </a:rPr>
            </a:br>
            <a:r>
              <a:rPr lang="ru-RU" sz="2800" dirty="0" smtClean="0">
                <a:solidFill>
                  <a:schemeClr val="tx2">
                    <a:lumMod val="75000"/>
                  </a:schemeClr>
                </a:solidFill>
                <a:latin typeface="Times New Roman" pitchFamily="18" charset="0"/>
                <a:cs typeface="Times New Roman" pitchFamily="18" charset="0"/>
              </a:rPr>
              <a:t>который делает систему менее зависимой от состояний и колебаний внешней среды, но вместе с тем более чувствительной к состояниям массового и индивидуального сознания</a:t>
            </a:r>
            <a:endParaRPr lang="ru-RU"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472" y="714356"/>
            <a:ext cx="8115328" cy="5292935"/>
          </a:xfrm>
        </p:spPr>
        <p:txBody>
          <a:bodyPr>
            <a:normAutofit/>
          </a:bodyPr>
          <a:lstStyle/>
          <a:p>
            <a:endParaRPr lang="ru-RU" sz="2400" dirty="0" smtClean="0">
              <a:solidFill>
                <a:schemeClr val="tx2">
                  <a:lumMod val="75000"/>
                </a:schemeClr>
              </a:solidFill>
            </a:endParaRPr>
          </a:p>
          <a:p>
            <a:r>
              <a:rPr lang="ru-RU" sz="2400" dirty="0" smtClean="0">
                <a:solidFill>
                  <a:schemeClr val="tx2">
                    <a:lumMod val="75000"/>
                  </a:schemeClr>
                </a:solidFill>
                <a:latin typeface="Times New Roman" pitchFamily="18" charset="0"/>
                <a:cs typeface="Times New Roman" pitchFamily="18" charset="0"/>
              </a:rPr>
              <a:t>Можно предположить что беспомощный член семьи, требующий интенсивной заботы, при закрытости внешних границ становится объектом приложения векторов диссипации энергии, способствуя сохранению </a:t>
            </a:r>
            <a:r>
              <a:rPr lang="ru-RU" sz="2400" dirty="0" err="1" smtClean="0">
                <a:solidFill>
                  <a:schemeClr val="tx2">
                    <a:lumMod val="75000"/>
                  </a:schemeClr>
                </a:solidFill>
                <a:latin typeface="Times New Roman" pitchFamily="18" charset="0"/>
                <a:cs typeface="Times New Roman" pitchFamily="18" charset="0"/>
              </a:rPr>
              <a:t>микросоциальной</a:t>
            </a:r>
            <a:r>
              <a:rPr lang="ru-RU" sz="2400" dirty="0" smtClean="0">
                <a:solidFill>
                  <a:schemeClr val="tx2">
                    <a:lumMod val="75000"/>
                  </a:schemeClr>
                </a:solidFill>
                <a:latin typeface="Times New Roman" pitchFamily="18" charset="0"/>
                <a:cs typeface="Times New Roman" pitchFamily="18" charset="0"/>
              </a:rPr>
              <a:t> системой внутренней устойчивости </a:t>
            </a:r>
            <a:br>
              <a:rPr lang="ru-RU" sz="2400" dirty="0" smtClean="0">
                <a:solidFill>
                  <a:schemeClr val="tx2">
                    <a:lumMod val="75000"/>
                  </a:schemeClr>
                </a:solidFill>
                <a:latin typeface="Times New Roman" pitchFamily="18" charset="0"/>
                <a:cs typeface="Times New Roman" pitchFamily="18" charset="0"/>
              </a:rPr>
            </a:br>
            <a:r>
              <a:rPr lang="ru-RU" sz="2400" dirty="0" smtClean="0">
                <a:solidFill>
                  <a:schemeClr val="tx2">
                    <a:lumMod val="75000"/>
                  </a:schemeClr>
                </a:solidFill>
                <a:latin typeface="Times New Roman" pitchFamily="18" charset="0"/>
                <a:cs typeface="Times New Roman" pitchFamily="18" charset="0"/>
              </a:rPr>
              <a:t>Внешняя устойчивость поддерживается благодаря средствам технологического потенциала медико-социальной службы</a:t>
            </a:r>
            <a:endParaRPr lang="ru-RU" sz="2400"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sz="2800" dirty="0" smtClean="0">
                <a:solidFill>
                  <a:schemeClr val="tx2">
                    <a:lumMod val="75000"/>
                  </a:schemeClr>
                </a:solidFill>
              </a:rPr>
              <a:t>Тогда устойчивость </a:t>
            </a:r>
            <a:r>
              <a:rPr lang="ru-RU" sz="2800" dirty="0" err="1" smtClean="0">
                <a:solidFill>
                  <a:schemeClr val="tx2">
                    <a:lumMod val="75000"/>
                  </a:schemeClr>
                </a:solidFill>
              </a:rPr>
              <a:t>дисфункциональной</a:t>
            </a:r>
            <a:r>
              <a:rPr lang="ru-RU" sz="2800" dirty="0" smtClean="0">
                <a:solidFill>
                  <a:schemeClr val="tx2">
                    <a:lumMod val="75000"/>
                  </a:schemeClr>
                </a:solidFill>
              </a:rPr>
              <a:t> системы будет прямо пропорциональна уровню психопатологических </a:t>
            </a:r>
            <a:r>
              <a:rPr lang="en-US" sz="2800" dirty="0" smtClean="0">
                <a:solidFill>
                  <a:schemeClr val="tx2">
                    <a:lumMod val="75000"/>
                  </a:schemeClr>
                </a:solidFill>
              </a:rPr>
              <a:t/>
            </a:r>
            <a:br>
              <a:rPr lang="en-US" sz="2800" dirty="0" smtClean="0">
                <a:solidFill>
                  <a:schemeClr val="tx2">
                    <a:lumMod val="75000"/>
                  </a:schemeClr>
                </a:solidFill>
              </a:rPr>
            </a:br>
            <a:r>
              <a:rPr lang="ru-RU" sz="2800" dirty="0" smtClean="0">
                <a:solidFill>
                  <a:schemeClr val="tx2">
                    <a:lumMod val="75000"/>
                  </a:schemeClr>
                </a:solidFill>
              </a:rPr>
              <a:t>показателей (</a:t>
            </a:r>
            <a:r>
              <a:rPr lang="en-US" sz="2800" dirty="0" smtClean="0">
                <a:solidFill>
                  <a:schemeClr val="tx2">
                    <a:lumMod val="75000"/>
                  </a:schemeClr>
                </a:solidFill>
              </a:rPr>
              <a:t>C</a:t>
            </a:r>
            <a:r>
              <a:rPr lang="ru-RU" sz="2800" dirty="0" smtClean="0">
                <a:solidFill>
                  <a:schemeClr val="tx2">
                    <a:lumMod val="75000"/>
                  </a:schemeClr>
                </a:solidFill>
              </a:rPr>
              <a:t>А</a:t>
            </a:r>
            <a:r>
              <a:rPr lang="en-US" sz="2800" dirty="0" smtClean="0">
                <a:solidFill>
                  <a:schemeClr val="tx2">
                    <a:lumMod val="75000"/>
                  </a:schemeClr>
                </a:solidFill>
              </a:rPr>
              <a:t>RS, PANSS</a:t>
            </a:r>
            <a:r>
              <a:rPr lang="ru-RU" sz="2800" dirty="0" smtClean="0">
                <a:solidFill>
                  <a:schemeClr val="tx2">
                    <a:lumMod val="75000"/>
                  </a:schemeClr>
                </a:solidFill>
              </a:rPr>
              <a:t>)</a:t>
            </a:r>
            <a:r>
              <a:rPr lang="en-US" sz="2800" dirty="0" smtClean="0">
                <a:solidFill>
                  <a:schemeClr val="tx2">
                    <a:lumMod val="75000"/>
                  </a:schemeClr>
                </a:solidFill>
              </a:rPr>
              <a:t> </a:t>
            </a:r>
            <a:r>
              <a:rPr lang="ru-RU" sz="2800" dirty="0" smtClean="0">
                <a:solidFill>
                  <a:schemeClr val="tx2">
                    <a:lumMod val="75000"/>
                  </a:schemeClr>
                </a:solidFill>
              </a:rPr>
              <a:t>и обратно пропорционально уровню социальной компетенции (</a:t>
            </a:r>
            <a:r>
              <a:rPr lang="en-US" sz="2800" dirty="0" smtClean="0">
                <a:solidFill>
                  <a:schemeClr val="tx2">
                    <a:lumMod val="75000"/>
                  </a:schemeClr>
                </a:solidFill>
              </a:rPr>
              <a:t>SQ</a:t>
            </a:r>
            <a:r>
              <a:rPr lang="ru-RU" sz="2800" dirty="0" smtClean="0">
                <a:solidFill>
                  <a:schemeClr val="tx2">
                    <a:lumMod val="75000"/>
                  </a:schemeClr>
                </a:solidFill>
              </a:rPr>
              <a:t>)</a:t>
            </a:r>
            <a:r>
              <a:rPr lang="en-US" sz="2800" dirty="0" smtClean="0">
                <a:solidFill>
                  <a:schemeClr val="tx2">
                    <a:lumMod val="75000"/>
                  </a:schemeClr>
                </a:solidFill>
              </a:rPr>
              <a:t> </a:t>
            </a:r>
            <a:r>
              <a:rPr lang="ru-RU" sz="2800" dirty="0" smtClean="0">
                <a:solidFill>
                  <a:schemeClr val="tx2">
                    <a:lumMod val="75000"/>
                  </a:schemeClr>
                </a:solidFill>
              </a:rPr>
              <a:t>идентифицированного пациента ( Медведев С. Э)</a:t>
            </a:r>
            <a:endParaRPr lang="ru-RU" dirty="0"/>
          </a:p>
        </p:txBody>
      </p:sp>
    </p:spTree>
  </p:cSld>
  <p:clrMapOvr>
    <a:masterClrMapping/>
  </p:clrMapOvr>
  <p:transition>
    <p:diamon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Line 5"/>
          <p:cNvSpPr>
            <a:spLocks noChangeShapeType="1"/>
          </p:cNvSpPr>
          <p:nvPr/>
        </p:nvSpPr>
        <p:spPr bwMode="auto">
          <a:xfrm flipV="1">
            <a:off x="4714875" y="3000375"/>
            <a:ext cx="1428750" cy="857250"/>
          </a:xfrm>
          <a:prstGeom prst="line">
            <a:avLst/>
          </a:prstGeom>
          <a:noFill/>
          <a:ln w="76200" cmpd="tri">
            <a:solidFill>
              <a:srgbClr val="008080"/>
            </a:solidFill>
            <a:round/>
            <a:headEnd type="stealth"/>
            <a:tailEnd/>
          </a:ln>
          <a:effectLst/>
        </p:spPr>
        <p:txBody>
          <a:bodyPr/>
          <a:lstStyle/>
          <a:p>
            <a:pPr fontAlgn="auto">
              <a:spcBef>
                <a:spcPts val="0"/>
              </a:spcBef>
              <a:spcAft>
                <a:spcPts val="0"/>
              </a:spcAft>
              <a:defRPr/>
            </a:pPr>
            <a:endParaRPr lang="ru-RU">
              <a:effectLst>
                <a:outerShdw blurRad="38100" dist="38100" dir="2700000" algn="tl">
                  <a:srgbClr val="000000">
                    <a:alpha val="43137"/>
                  </a:srgbClr>
                </a:outerShdw>
              </a:effectLst>
              <a:latin typeface="+mn-lt"/>
              <a:cs typeface="+mn-cs"/>
            </a:endParaRPr>
          </a:p>
        </p:txBody>
      </p:sp>
      <p:sp>
        <p:nvSpPr>
          <p:cNvPr id="23" name="Line 5"/>
          <p:cNvSpPr>
            <a:spLocks noChangeShapeType="1"/>
          </p:cNvSpPr>
          <p:nvPr/>
        </p:nvSpPr>
        <p:spPr bwMode="auto">
          <a:xfrm flipH="1" flipV="1">
            <a:off x="2571750" y="3143250"/>
            <a:ext cx="1357313" cy="714375"/>
          </a:xfrm>
          <a:prstGeom prst="line">
            <a:avLst/>
          </a:prstGeom>
          <a:noFill/>
          <a:ln w="76200" cmpd="tri">
            <a:solidFill>
              <a:srgbClr val="008080"/>
            </a:solidFill>
            <a:round/>
            <a:headEnd type="stealth"/>
            <a:tailEnd/>
          </a:ln>
          <a:effectLst/>
        </p:spPr>
        <p:txBody>
          <a:bodyPr/>
          <a:lstStyle/>
          <a:p>
            <a:pPr fontAlgn="auto">
              <a:spcBef>
                <a:spcPts val="0"/>
              </a:spcBef>
              <a:spcAft>
                <a:spcPts val="0"/>
              </a:spcAft>
              <a:defRPr/>
            </a:pPr>
            <a:endParaRPr lang="ru-RU">
              <a:effectLst>
                <a:outerShdw blurRad="38100" dist="38100" dir="2700000" algn="tl">
                  <a:srgbClr val="000000">
                    <a:alpha val="43137"/>
                  </a:srgbClr>
                </a:outerShdw>
              </a:effectLst>
              <a:latin typeface="+mn-lt"/>
              <a:cs typeface="+mn-cs"/>
            </a:endParaRPr>
          </a:p>
        </p:txBody>
      </p:sp>
      <p:sp>
        <p:nvSpPr>
          <p:cNvPr id="20" name="Line 5"/>
          <p:cNvSpPr>
            <a:spLocks noChangeShapeType="1"/>
          </p:cNvSpPr>
          <p:nvPr/>
        </p:nvSpPr>
        <p:spPr bwMode="auto">
          <a:xfrm flipH="1">
            <a:off x="2643188" y="4500563"/>
            <a:ext cx="1214437" cy="928687"/>
          </a:xfrm>
          <a:prstGeom prst="line">
            <a:avLst/>
          </a:prstGeom>
          <a:noFill/>
          <a:ln w="76200" cmpd="tri">
            <a:solidFill>
              <a:srgbClr val="008080"/>
            </a:solidFill>
            <a:round/>
            <a:headEnd type="stealth"/>
            <a:tailEnd/>
          </a:ln>
          <a:effectLst/>
        </p:spPr>
        <p:txBody>
          <a:bodyPr/>
          <a:lstStyle/>
          <a:p>
            <a:pPr fontAlgn="auto">
              <a:spcBef>
                <a:spcPts val="0"/>
              </a:spcBef>
              <a:spcAft>
                <a:spcPts val="0"/>
              </a:spcAft>
              <a:defRPr/>
            </a:pPr>
            <a:endParaRPr lang="ru-RU">
              <a:effectLst>
                <a:outerShdw blurRad="38100" dist="38100" dir="2700000" algn="tl">
                  <a:srgbClr val="000000">
                    <a:alpha val="43137"/>
                  </a:srgbClr>
                </a:outerShdw>
              </a:effectLst>
              <a:latin typeface="+mn-lt"/>
              <a:cs typeface="+mn-cs"/>
            </a:endParaRPr>
          </a:p>
        </p:txBody>
      </p:sp>
      <p:sp>
        <p:nvSpPr>
          <p:cNvPr id="22" name="Line 5"/>
          <p:cNvSpPr>
            <a:spLocks noChangeShapeType="1"/>
          </p:cNvSpPr>
          <p:nvPr/>
        </p:nvSpPr>
        <p:spPr bwMode="auto">
          <a:xfrm>
            <a:off x="4786313" y="4500563"/>
            <a:ext cx="1285875" cy="785812"/>
          </a:xfrm>
          <a:prstGeom prst="line">
            <a:avLst/>
          </a:prstGeom>
          <a:noFill/>
          <a:ln w="76200" cmpd="tri">
            <a:solidFill>
              <a:srgbClr val="008080"/>
            </a:solidFill>
            <a:round/>
            <a:headEnd type="stealth"/>
            <a:tailEnd/>
          </a:ln>
          <a:effectLst/>
        </p:spPr>
        <p:txBody>
          <a:bodyPr/>
          <a:lstStyle/>
          <a:p>
            <a:pPr fontAlgn="auto">
              <a:spcBef>
                <a:spcPts val="0"/>
              </a:spcBef>
              <a:spcAft>
                <a:spcPts val="0"/>
              </a:spcAft>
              <a:defRPr/>
            </a:pPr>
            <a:endParaRPr lang="ru-RU">
              <a:effectLst>
                <a:outerShdw blurRad="38100" dist="38100" dir="2700000" algn="tl">
                  <a:srgbClr val="000000">
                    <a:alpha val="43137"/>
                  </a:srgbClr>
                </a:outerShdw>
              </a:effectLst>
              <a:latin typeface="+mn-lt"/>
              <a:cs typeface="+mn-cs"/>
            </a:endParaRPr>
          </a:p>
        </p:txBody>
      </p:sp>
      <p:sp>
        <p:nvSpPr>
          <p:cNvPr id="60420" name="Rectangle 2"/>
          <p:cNvSpPr>
            <a:spLocks noGrp="1" noRot="1" noChangeArrowheads="1"/>
          </p:cNvSpPr>
          <p:nvPr>
            <p:ph type="title" idx="4294967295"/>
          </p:nvPr>
        </p:nvSpPr>
        <p:spPr>
          <a:xfrm>
            <a:off x="357188" y="428625"/>
            <a:ext cx="8472487" cy="1143000"/>
          </a:xfrm>
        </p:spPr>
        <p:txBody>
          <a:bodyPr rtlCol="0">
            <a:noAutofit/>
          </a:bodyPr>
          <a:lstStyle/>
          <a:p>
            <a:pPr eaLnBrk="1" fontAlgn="auto" hangingPunct="1">
              <a:spcAft>
                <a:spcPts val="0"/>
              </a:spcAft>
              <a:defRPr/>
            </a:pPr>
            <a:r>
              <a:rPr lang="ru-RU" sz="3600" b="1" dirty="0" smtClean="0">
                <a:solidFill>
                  <a:schemeClr val="tx2">
                    <a:lumMod val="75000"/>
                  </a:schemeClr>
                </a:solidFill>
              </a:rPr>
              <a:t>И.п. – объект приложения </a:t>
            </a:r>
            <a:br>
              <a:rPr lang="ru-RU" sz="3600" b="1" dirty="0" smtClean="0">
                <a:solidFill>
                  <a:schemeClr val="tx2">
                    <a:lumMod val="75000"/>
                  </a:schemeClr>
                </a:solidFill>
              </a:rPr>
            </a:br>
            <a:r>
              <a:rPr lang="ru-RU" sz="3600" b="1" dirty="0" smtClean="0">
                <a:solidFill>
                  <a:schemeClr val="tx2">
                    <a:lumMod val="75000"/>
                  </a:schemeClr>
                </a:solidFill>
              </a:rPr>
              <a:t>векторов диссипации энергии, способствует сохранению устойчивости</a:t>
            </a:r>
            <a:endParaRPr lang="ru-RU" sz="3600" b="1" i="1" dirty="0" smtClean="0">
              <a:solidFill>
                <a:schemeClr val="tx2">
                  <a:lumMod val="75000"/>
                </a:schemeClr>
              </a:solidFill>
            </a:endParaRPr>
          </a:p>
        </p:txBody>
      </p:sp>
      <p:sp>
        <p:nvSpPr>
          <p:cNvPr id="112647" name="Rectangle 7"/>
          <p:cNvSpPr>
            <a:spLocks noChangeArrowheads="1"/>
          </p:cNvSpPr>
          <p:nvPr/>
        </p:nvSpPr>
        <p:spPr bwMode="auto">
          <a:xfrm>
            <a:off x="3924300" y="3852863"/>
            <a:ext cx="790575" cy="647700"/>
          </a:xfrm>
          <a:prstGeom prst="rect">
            <a:avLst/>
          </a:prstGeom>
          <a:solidFill>
            <a:schemeClr val="accent1">
              <a:alpha val="57000"/>
            </a:schemeClr>
          </a:solidFill>
          <a:ln w="76200" cmpd="tri">
            <a:solidFill>
              <a:srgbClr val="000000"/>
            </a:solidFill>
            <a:miter lim="800000"/>
            <a:headEnd/>
            <a:tailEnd/>
          </a:ln>
          <a:effectLst/>
        </p:spPr>
        <p:txBody>
          <a:bodyPr wrap="none" anchor="ctr"/>
          <a:lstStyle/>
          <a:p>
            <a:pPr algn="ctr" fontAlgn="auto">
              <a:spcBef>
                <a:spcPts val="0"/>
              </a:spcBef>
              <a:spcAft>
                <a:spcPts val="0"/>
              </a:spcAft>
              <a:defRPr/>
            </a:pPr>
            <a:r>
              <a:rPr lang="ru-RU" dirty="0">
                <a:solidFill>
                  <a:srgbClr val="AB071E"/>
                </a:solidFill>
                <a:effectLst>
                  <a:outerShdw blurRad="38100" dist="38100" dir="2700000" algn="tl">
                    <a:srgbClr val="000000"/>
                  </a:outerShdw>
                </a:effectLst>
                <a:latin typeface="+mn-lt"/>
                <a:cs typeface="+mn-cs"/>
              </a:rPr>
              <a:t>И. п. </a:t>
            </a:r>
          </a:p>
        </p:txBody>
      </p:sp>
      <p:sp>
        <p:nvSpPr>
          <p:cNvPr id="112648" name="Line 8"/>
          <p:cNvSpPr>
            <a:spLocks noChangeShapeType="1"/>
          </p:cNvSpPr>
          <p:nvPr/>
        </p:nvSpPr>
        <p:spPr bwMode="auto">
          <a:xfrm>
            <a:off x="2286000" y="3429000"/>
            <a:ext cx="4105275" cy="0"/>
          </a:xfrm>
          <a:prstGeom prst="line">
            <a:avLst/>
          </a:prstGeom>
          <a:noFill/>
          <a:ln w="9525">
            <a:solidFill>
              <a:schemeClr val="accent1"/>
            </a:solidFill>
            <a:round/>
            <a:headEnd/>
            <a:tailEnd/>
          </a:ln>
          <a:effectLst/>
        </p:spPr>
        <p:txBody>
          <a:bodyPr/>
          <a:lstStyle/>
          <a:p>
            <a:pPr fontAlgn="auto">
              <a:spcBef>
                <a:spcPts val="0"/>
              </a:spcBef>
              <a:spcAft>
                <a:spcPts val="0"/>
              </a:spcAft>
              <a:defRPr/>
            </a:pPr>
            <a:endParaRPr lang="ru-RU">
              <a:effectLst>
                <a:outerShdw blurRad="38100" dist="38100" dir="2700000" algn="tl">
                  <a:srgbClr val="000000">
                    <a:alpha val="43137"/>
                  </a:srgbClr>
                </a:outerShdw>
              </a:effectLst>
              <a:latin typeface="+mn-lt"/>
              <a:cs typeface="+mn-cs"/>
            </a:endParaRPr>
          </a:p>
        </p:txBody>
      </p:sp>
      <p:sp>
        <p:nvSpPr>
          <p:cNvPr id="112649" name="Line 9"/>
          <p:cNvSpPr>
            <a:spLocks noChangeShapeType="1"/>
          </p:cNvSpPr>
          <p:nvPr/>
        </p:nvSpPr>
        <p:spPr bwMode="auto">
          <a:xfrm flipV="1">
            <a:off x="6372225" y="3141663"/>
            <a:ext cx="0" cy="287337"/>
          </a:xfrm>
          <a:prstGeom prst="line">
            <a:avLst/>
          </a:prstGeom>
          <a:noFill/>
          <a:ln w="9525">
            <a:solidFill>
              <a:schemeClr val="accent1"/>
            </a:solidFill>
            <a:round/>
            <a:headEnd/>
            <a:tailEnd/>
          </a:ln>
          <a:effectLst/>
        </p:spPr>
        <p:txBody>
          <a:bodyPr/>
          <a:lstStyle/>
          <a:p>
            <a:pPr fontAlgn="auto">
              <a:spcBef>
                <a:spcPts val="0"/>
              </a:spcBef>
              <a:spcAft>
                <a:spcPts val="0"/>
              </a:spcAft>
              <a:defRPr/>
            </a:pPr>
            <a:endParaRPr lang="ru-RU">
              <a:effectLst>
                <a:outerShdw blurRad="38100" dist="38100" dir="2700000" algn="tl">
                  <a:srgbClr val="000000">
                    <a:alpha val="43137"/>
                  </a:srgbClr>
                </a:outerShdw>
              </a:effectLst>
              <a:latin typeface="+mn-lt"/>
              <a:cs typeface="+mn-cs"/>
            </a:endParaRPr>
          </a:p>
        </p:txBody>
      </p:sp>
      <p:sp>
        <p:nvSpPr>
          <p:cNvPr id="112650" name="Line 10"/>
          <p:cNvSpPr>
            <a:spLocks noChangeShapeType="1"/>
          </p:cNvSpPr>
          <p:nvPr/>
        </p:nvSpPr>
        <p:spPr bwMode="auto">
          <a:xfrm flipH="1" flipV="1">
            <a:off x="4214813" y="3430588"/>
            <a:ext cx="46037" cy="427037"/>
          </a:xfrm>
          <a:prstGeom prst="line">
            <a:avLst/>
          </a:prstGeom>
          <a:noFill/>
          <a:ln w="9525">
            <a:solidFill>
              <a:schemeClr val="accent1"/>
            </a:solidFill>
            <a:round/>
            <a:headEnd/>
            <a:tailEnd/>
          </a:ln>
          <a:effectLst/>
        </p:spPr>
        <p:txBody>
          <a:bodyPr/>
          <a:lstStyle/>
          <a:p>
            <a:pPr fontAlgn="auto">
              <a:spcBef>
                <a:spcPts val="0"/>
              </a:spcBef>
              <a:spcAft>
                <a:spcPts val="0"/>
              </a:spcAft>
              <a:defRPr/>
            </a:pPr>
            <a:endParaRPr lang="ru-RU">
              <a:effectLst>
                <a:outerShdw blurRad="38100" dist="38100" dir="2700000" algn="tl">
                  <a:srgbClr val="000000">
                    <a:alpha val="43137"/>
                  </a:srgbClr>
                </a:outerShdw>
              </a:effectLst>
              <a:latin typeface="+mn-lt"/>
              <a:cs typeface="+mn-cs"/>
            </a:endParaRPr>
          </a:p>
        </p:txBody>
      </p:sp>
      <p:sp>
        <p:nvSpPr>
          <p:cNvPr id="112652" name="Line 12"/>
          <p:cNvSpPr>
            <a:spLocks noChangeShapeType="1"/>
          </p:cNvSpPr>
          <p:nvPr/>
        </p:nvSpPr>
        <p:spPr bwMode="auto">
          <a:xfrm flipV="1">
            <a:off x="2266950" y="3141663"/>
            <a:ext cx="0" cy="287337"/>
          </a:xfrm>
          <a:prstGeom prst="line">
            <a:avLst/>
          </a:prstGeom>
          <a:noFill/>
          <a:ln w="9525">
            <a:solidFill>
              <a:schemeClr val="accent1"/>
            </a:solidFill>
            <a:round/>
            <a:headEnd/>
            <a:tailEnd/>
          </a:ln>
          <a:effectLst/>
        </p:spPr>
        <p:txBody>
          <a:bodyPr/>
          <a:lstStyle/>
          <a:p>
            <a:pPr fontAlgn="auto">
              <a:spcBef>
                <a:spcPts val="0"/>
              </a:spcBef>
              <a:spcAft>
                <a:spcPts val="0"/>
              </a:spcAft>
              <a:defRPr/>
            </a:pPr>
            <a:endParaRPr lang="ru-RU">
              <a:effectLst>
                <a:outerShdw blurRad="38100" dist="38100" dir="2700000" algn="tl">
                  <a:srgbClr val="000000">
                    <a:alpha val="43137"/>
                  </a:srgbClr>
                </a:outerShdw>
              </a:effectLst>
              <a:latin typeface="+mn-lt"/>
              <a:cs typeface="+mn-cs"/>
            </a:endParaRPr>
          </a:p>
        </p:txBody>
      </p:sp>
      <p:sp>
        <p:nvSpPr>
          <p:cNvPr id="112655" name="Oval 15"/>
          <p:cNvSpPr>
            <a:spLocks noChangeArrowheads="1"/>
          </p:cNvSpPr>
          <p:nvPr/>
        </p:nvSpPr>
        <p:spPr bwMode="auto">
          <a:xfrm>
            <a:off x="1920875" y="5208588"/>
            <a:ext cx="865188" cy="792162"/>
          </a:xfrm>
          <a:prstGeom prst="ellipse">
            <a:avLst/>
          </a:prstGeom>
          <a:solidFill>
            <a:schemeClr val="accent1"/>
          </a:solidFill>
          <a:ln w="9525">
            <a:solidFill>
              <a:schemeClr val="tx1"/>
            </a:solidFill>
            <a:prstDash val="dash"/>
            <a:round/>
            <a:headEnd/>
            <a:tailEnd/>
          </a:ln>
          <a:effectLst/>
        </p:spPr>
        <p:txBody>
          <a:bodyPr wrap="none" anchor="ctr"/>
          <a:lstStyle/>
          <a:p>
            <a:pPr algn="ctr" fontAlgn="auto">
              <a:spcBef>
                <a:spcPts val="0"/>
              </a:spcBef>
              <a:spcAft>
                <a:spcPts val="0"/>
              </a:spcAft>
              <a:defRPr/>
            </a:pPr>
            <a:r>
              <a:rPr lang="ru-RU" sz="2800" dirty="0">
                <a:solidFill>
                  <a:srgbClr val="FF3300"/>
                </a:solidFill>
                <a:effectLst>
                  <a:outerShdw blurRad="38100" dist="38100" dir="2700000" algn="tl">
                    <a:srgbClr val="000000"/>
                  </a:outerShdw>
                </a:effectLst>
                <a:latin typeface="+mn-lt"/>
                <a:cs typeface="+mn-cs"/>
              </a:rPr>
              <a:t>+</a:t>
            </a:r>
            <a:r>
              <a:rPr lang="en-US" dirty="0">
                <a:effectLst>
                  <a:outerShdw blurRad="38100" dist="38100" dir="2700000" algn="tl">
                    <a:srgbClr val="000000"/>
                  </a:outerShdw>
                </a:effectLst>
                <a:latin typeface="+mn-lt"/>
                <a:cs typeface="+mn-cs"/>
              </a:rPr>
              <a:t> </a:t>
            </a:r>
            <a:r>
              <a:rPr lang="en-US" sz="2800" dirty="0">
                <a:effectLst>
                  <a:outerShdw blurRad="38100" dist="38100" dir="2700000" algn="tl">
                    <a:srgbClr val="000000"/>
                  </a:outerShdw>
                </a:effectLst>
                <a:latin typeface="Symbol" pitchFamily="18" charset="2"/>
                <a:cs typeface="+mn-cs"/>
              </a:rPr>
              <a:t>Y</a:t>
            </a:r>
            <a:endParaRPr lang="ru-RU" sz="2800" dirty="0">
              <a:effectLst>
                <a:outerShdw blurRad="38100" dist="38100" dir="2700000" algn="tl">
                  <a:srgbClr val="000000"/>
                </a:outerShdw>
              </a:effectLst>
              <a:latin typeface="Symbol" pitchFamily="18" charset="2"/>
              <a:cs typeface="+mn-cs"/>
            </a:endParaRPr>
          </a:p>
        </p:txBody>
      </p:sp>
      <p:sp>
        <p:nvSpPr>
          <p:cNvPr id="16" name="Овал 15"/>
          <p:cNvSpPr/>
          <p:nvPr/>
        </p:nvSpPr>
        <p:spPr>
          <a:xfrm>
            <a:off x="857250" y="1928813"/>
            <a:ext cx="6929438" cy="2428875"/>
          </a:xfrm>
          <a:prstGeom prst="ellipse">
            <a:avLst/>
          </a:prstGeom>
          <a:noFill/>
          <a:ln>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3200" dirty="0">
              <a:solidFill>
                <a:schemeClr val="tx2">
                  <a:lumMod val="75000"/>
                </a:schemeClr>
              </a:solidFill>
            </a:endParaRPr>
          </a:p>
        </p:txBody>
      </p:sp>
      <p:sp>
        <p:nvSpPr>
          <p:cNvPr id="17" name="Овал 16"/>
          <p:cNvSpPr/>
          <p:nvPr/>
        </p:nvSpPr>
        <p:spPr>
          <a:xfrm>
            <a:off x="928688" y="4071938"/>
            <a:ext cx="6929437" cy="2428875"/>
          </a:xfrm>
          <a:prstGeom prst="ellipse">
            <a:avLst/>
          </a:prstGeom>
          <a:noFill/>
          <a:ln>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9" name="Прямоугольник 18"/>
          <p:cNvSpPr/>
          <p:nvPr/>
        </p:nvSpPr>
        <p:spPr>
          <a:xfrm>
            <a:off x="3857625" y="1928813"/>
            <a:ext cx="785813" cy="642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dirty="0">
                <a:solidFill>
                  <a:schemeClr val="tx2">
                    <a:lumMod val="60000"/>
                    <a:lumOff val="40000"/>
                  </a:schemeClr>
                </a:solidFill>
              </a:rPr>
              <a:t>Si</a:t>
            </a:r>
            <a:endParaRPr lang="ru-RU" sz="5400" dirty="0">
              <a:solidFill>
                <a:schemeClr val="tx2">
                  <a:lumMod val="60000"/>
                  <a:lumOff val="40000"/>
                </a:schemeClr>
              </a:solidFill>
            </a:endParaRPr>
          </a:p>
        </p:txBody>
      </p:sp>
      <p:sp>
        <p:nvSpPr>
          <p:cNvPr id="21" name="Прямоугольник 20"/>
          <p:cNvSpPr/>
          <p:nvPr/>
        </p:nvSpPr>
        <p:spPr>
          <a:xfrm>
            <a:off x="3795713" y="5857875"/>
            <a:ext cx="919162" cy="642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dirty="0">
                <a:solidFill>
                  <a:schemeClr val="tx2">
                    <a:lumMod val="60000"/>
                    <a:lumOff val="40000"/>
                  </a:schemeClr>
                </a:solidFill>
              </a:rPr>
              <a:t>Se</a:t>
            </a:r>
            <a:endParaRPr lang="ru-RU" sz="5400" dirty="0">
              <a:solidFill>
                <a:schemeClr val="tx2">
                  <a:lumMod val="60000"/>
                  <a:lumOff val="40000"/>
                </a:schemeClr>
              </a:solidFill>
            </a:endParaRPr>
          </a:p>
        </p:txBody>
      </p:sp>
      <p:sp>
        <p:nvSpPr>
          <p:cNvPr id="112646" name="Oval 6"/>
          <p:cNvSpPr>
            <a:spLocks noChangeArrowheads="1"/>
          </p:cNvSpPr>
          <p:nvPr/>
        </p:nvSpPr>
        <p:spPr bwMode="auto">
          <a:xfrm>
            <a:off x="6064250" y="2493963"/>
            <a:ext cx="865188" cy="649287"/>
          </a:xfrm>
          <a:prstGeom prst="ellipse">
            <a:avLst/>
          </a:prstGeom>
          <a:solidFill>
            <a:schemeClr val="accent1">
              <a:alpha val="59000"/>
            </a:schemeClr>
          </a:solidFill>
          <a:ln w="9525">
            <a:solidFill>
              <a:schemeClr val="tx1"/>
            </a:solidFill>
            <a:round/>
            <a:headEnd/>
            <a:tailEnd/>
          </a:ln>
          <a:effectLst/>
        </p:spPr>
        <p:txBody>
          <a:bodyPr wrap="none" anchor="ctr"/>
          <a:lstStyle/>
          <a:p>
            <a:pPr fontAlgn="auto">
              <a:spcBef>
                <a:spcPts val="0"/>
              </a:spcBef>
              <a:spcAft>
                <a:spcPts val="0"/>
              </a:spcAft>
              <a:defRPr/>
            </a:pPr>
            <a:endParaRPr lang="ru-RU">
              <a:effectLst>
                <a:outerShdw blurRad="38100" dist="38100" dir="2700000" algn="tl">
                  <a:srgbClr val="000000">
                    <a:alpha val="43137"/>
                  </a:srgbClr>
                </a:outerShdw>
              </a:effectLst>
              <a:latin typeface="+mn-lt"/>
              <a:cs typeface="+mn-cs"/>
            </a:endParaRPr>
          </a:p>
        </p:txBody>
      </p:sp>
      <p:sp>
        <p:nvSpPr>
          <p:cNvPr id="112651" name="Rectangle 11"/>
          <p:cNvSpPr>
            <a:spLocks noChangeArrowheads="1"/>
          </p:cNvSpPr>
          <p:nvPr/>
        </p:nvSpPr>
        <p:spPr bwMode="auto">
          <a:xfrm>
            <a:off x="1857375" y="2492375"/>
            <a:ext cx="790575" cy="647700"/>
          </a:xfrm>
          <a:prstGeom prst="rect">
            <a:avLst/>
          </a:prstGeom>
          <a:solidFill>
            <a:schemeClr val="accent1">
              <a:alpha val="61000"/>
            </a:schemeClr>
          </a:solidFill>
          <a:ln w="38100" cmpd="dbl">
            <a:solidFill>
              <a:schemeClr val="tx1"/>
            </a:solidFill>
            <a:miter lim="800000"/>
            <a:headEnd/>
            <a:tailEnd/>
          </a:ln>
          <a:effectLst/>
        </p:spPr>
        <p:txBody>
          <a:bodyPr wrap="none" anchor="ctr"/>
          <a:lstStyle/>
          <a:p>
            <a:pPr algn="ctr" fontAlgn="auto">
              <a:spcBef>
                <a:spcPts val="0"/>
              </a:spcBef>
              <a:spcAft>
                <a:spcPts val="0"/>
              </a:spcAft>
              <a:defRPr/>
            </a:pPr>
            <a:endParaRPr lang="ru-RU" sz="3600" dirty="0">
              <a:solidFill>
                <a:srgbClr val="AB071E"/>
              </a:solidFill>
              <a:effectLst>
                <a:outerShdw blurRad="38100" dist="38100" dir="2700000" algn="tl">
                  <a:srgbClr val="000000"/>
                </a:outerShdw>
              </a:effectLst>
              <a:latin typeface="+mn-lt"/>
              <a:cs typeface="+mn-cs"/>
            </a:endParaRPr>
          </a:p>
        </p:txBody>
      </p:sp>
      <p:sp>
        <p:nvSpPr>
          <p:cNvPr id="112654" name="Rectangle 14"/>
          <p:cNvSpPr>
            <a:spLocks noChangeArrowheads="1"/>
          </p:cNvSpPr>
          <p:nvPr/>
        </p:nvSpPr>
        <p:spPr bwMode="auto">
          <a:xfrm>
            <a:off x="6072188" y="5214938"/>
            <a:ext cx="936625" cy="720725"/>
          </a:xfrm>
          <a:prstGeom prst="rect">
            <a:avLst/>
          </a:prstGeom>
          <a:solidFill>
            <a:schemeClr val="accent1">
              <a:alpha val="85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4400" dirty="0">
                <a:effectLst>
                  <a:outerShdw blurRad="38100" dist="38100" dir="2700000" algn="tl">
                    <a:srgbClr val="000000"/>
                  </a:outerShdw>
                </a:effectLst>
                <a:latin typeface="Symbol" pitchFamily="18" charset="2"/>
                <a:cs typeface="+mn-cs"/>
              </a:rPr>
              <a:t>Y</a:t>
            </a:r>
            <a:endParaRPr lang="ru-RU" sz="4400" dirty="0">
              <a:effectLst>
                <a:outerShdw blurRad="38100" dist="38100" dir="2700000" algn="tl">
                  <a:srgbClr val="000000"/>
                </a:outerShdw>
              </a:effectLst>
              <a:latin typeface="Symbol" pitchFamily="18" charset="2"/>
              <a:cs typeface="+mn-cs"/>
            </a:endParaRPr>
          </a:p>
        </p:txBody>
      </p:sp>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428604"/>
            <a:ext cx="7772400" cy="5857916"/>
          </a:xfrm>
        </p:spPr>
        <p:txBody>
          <a:bodyPr>
            <a:normAutofit/>
          </a:bodyPr>
          <a:lstStyle/>
          <a:p>
            <a:r>
              <a:rPr lang="ru-RU" sz="2000" dirty="0" smtClean="0">
                <a:solidFill>
                  <a:schemeClr val="bg1"/>
                </a:solidFill>
                <a:latin typeface="Times New Roman" pitchFamily="18" charset="0"/>
                <a:cs typeface="Times New Roman" pitchFamily="18" charset="0"/>
              </a:rPr>
              <a:t>В рамках своего исследования в 1954 г. М. </a:t>
            </a:r>
            <a:r>
              <a:rPr lang="ru-RU" sz="2000" dirty="0" err="1" smtClean="0">
                <a:solidFill>
                  <a:schemeClr val="bg1"/>
                </a:solidFill>
                <a:latin typeface="Times New Roman" pitchFamily="18" charset="0"/>
                <a:cs typeface="Times New Roman" pitchFamily="18" charset="0"/>
              </a:rPr>
              <a:t>Боуэн</a:t>
            </a:r>
            <a:r>
              <a:rPr lang="ru-RU" sz="2000" dirty="0" smtClean="0">
                <a:solidFill>
                  <a:schemeClr val="bg1"/>
                </a:solidFill>
                <a:latin typeface="Times New Roman" pitchFamily="18" charset="0"/>
                <a:cs typeface="Times New Roman" pitchFamily="18" charset="0"/>
              </a:rPr>
              <a:t> обратил внимание на то, что родители детей, страдающих шизофренией, склонны придерживаться стиля воспитания, характеризующегося либо «чрезмерной близостью», либо «чрезмерной отдаленностью». Эмоциональная дистанция такого типа зачастую ведет к тому, что </a:t>
            </a:r>
          </a:p>
          <a:p>
            <a:r>
              <a:rPr lang="ru-RU" sz="2000" dirty="0" smtClean="0">
                <a:solidFill>
                  <a:schemeClr val="bg1"/>
                </a:solidFill>
                <a:latin typeface="Times New Roman" pitchFamily="18" charset="0"/>
                <a:cs typeface="Times New Roman" pitchFamily="18" charset="0"/>
              </a:rPr>
              <a:t>М. </a:t>
            </a:r>
            <a:r>
              <a:rPr lang="ru-RU" sz="2000" dirty="0" err="1" smtClean="0">
                <a:solidFill>
                  <a:schemeClr val="bg1"/>
                </a:solidFill>
                <a:latin typeface="Times New Roman" pitchFamily="18" charset="0"/>
                <a:cs typeface="Times New Roman" pitchFamily="18" charset="0"/>
              </a:rPr>
              <a:t>Боуэн</a:t>
            </a:r>
            <a:r>
              <a:rPr lang="ru-RU" sz="2000" dirty="0" smtClean="0">
                <a:solidFill>
                  <a:schemeClr val="bg1"/>
                </a:solidFill>
                <a:latin typeface="Times New Roman" pitchFamily="18" charset="0"/>
                <a:cs typeface="Times New Roman" pitchFamily="18" charset="0"/>
              </a:rPr>
              <a:t> определил как триангуляцию, или образование «треугольника отношений» с ребенком. </a:t>
            </a:r>
            <a:r>
              <a:rPr lang="ru-RU" sz="2000" b="1" dirty="0" smtClean="0">
                <a:solidFill>
                  <a:srgbClr val="FFFF00"/>
                </a:solidFill>
                <a:latin typeface="Times New Roman" pitchFamily="18" charset="0"/>
                <a:cs typeface="Times New Roman" pitchFamily="18" charset="0"/>
              </a:rPr>
              <a:t>Триангуляция</a:t>
            </a:r>
            <a:r>
              <a:rPr lang="ru-RU" sz="2000" dirty="0" smtClean="0">
                <a:solidFill>
                  <a:srgbClr val="FFFF00"/>
                </a:solidFill>
                <a:latin typeface="Times New Roman" pitchFamily="18" charset="0"/>
                <a:cs typeface="Times New Roman" pitchFamily="18" charset="0"/>
              </a:rPr>
              <a:t> в</a:t>
            </a:r>
            <a:r>
              <a:rPr lang="ru-RU" sz="2000" dirty="0" smtClean="0">
                <a:solidFill>
                  <a:schemeClr val="bg1"/>
                </a:solidFill>
                <a:latin typeface="Times New Roman" pitchFamily="18" charset="0"/>
                <a:cs typeface="Times New Roman" pitchFamily="18" charset="0"/>
              </a:rPr>
              <a:t>озникает, когда супруги пытаются разрядить возникшее вследствие конфликта напряжение на ребенке (или третьем лице). </a:t>
            </a:r>
            <a:r>
              <a:rPr lang="ru-RU" sz="2000" dirty="0" err="1" smtClean="0">
                <a:solidFill>
                  <a:schemeClr val="bg1"/>
                </a:solidFill>
                <a:latin typeface="Times New Roman" pitchFamily="18" charset="0"/>
                <a:cs typeface="Times New Roman" pitchFamily="18" charset="0"/>
              </a:rPr>
              <a:t>Боуэн</a:t>
            </a:r>
            <a:r>
              <a:rPr lang="ru-RU" sz="2000" dirty="0" smtClean="0">
                <a:solidFill>
                  <a:schemeClr val="bg1"/>
                </a:solidFill>
                <a:latin typeface="Times New Roman" pitchFamily="18" charset="0"/>
                <a:cs typeface="Times New Roman" pitchFamily="18" charset="0"/>
              </a:rPr>
              <a:t> полагал, что, принудив пару самостоятельно решить свои проблемы, удастся предотвратить поиск «козла отпущения» или вовлечение ребенка в «треугольник отношений» – предпосылку шизофрении. Ранние исследования, посвященные проблемам коммуникации, были выполнены на материале семей больных шизофренией. Со временем стало ясно, что некоторые паттерны коммуникации, присущие таким семьям, в той или иной степени встречаются и в нормальных семьях </a:t>
            </a:r>
          </a:p>
          <a:p>
            <a:endParaRPr lang="ru-RU" dirty="0"/>
          </a:p>
        </p:txBody>
      </p:sp>
    </p:spTree>
  </p:cSld>
  <p:clrMapOvr>
    <a:masterClrMapping/>
  </p:clrMapOvr>
  <p:transition>
    <p:diamond/>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ъект 2"/>
          <p:cNvSpPr>
            <a:spLocks noGrp="1"/>
          </p:cNvSpPr>
          <p:nvPr>
            <p:ph idx="1"/>
          </p:nvPr>
        </p:nvSpPr>
        <p:spPr>
          <a:xfrm>
            <a:off x="500034" y="285728"/>
            <a:ext cx="8186766" cy="5721563"/>
          </a:xfrm>
        </p:spPr>
        <p:txBody>
          <a:bodyPr/>
          <a:lstStyle/>
          <a:p>
            <a:pPr marL="0" indent="0" eaLnBrk="1" hangingPunct="1">
              <a:buFont typeface="Arial" charset="0"/>
              <a:buNone/>
            </a:pPr>
            <a:endParaRPr lang="ru-RU" altLang="ru-RU" dirty="0" smtClean="0"/>
          </a:p>
          <a:p>
            <a:pPr marL="0" indent="0" algn="ctr" eaLnBrk="1" hangingPunct="1">
              <a:buFont typeface="Arial" charset="0"/>
              <a:buNone/>
            </a:pPr>
            <a:r>
              <a:rPr lang="ru-RU" altLang="ru-RU" sz="3200" dirty="0" smtClean="0"/>
              <a:t>Для </a:t>
            </a:r>
            <a:r>
              <a:rPr lang="ru-RU" altLang="ru-RU" sz="3200" dirty="0" err="1" smtClean="0"/>
              <a:t>нарративных</a:t>
            </a:r>
            <a:r>
              <a:rPr lang="ru-RU" altLang="ru-RU" sz="3200" dirty="0" smtClean="0"/>
              <a:t> терапевтов "история" это некие события, увязанные в определенные последовательности на некотором временном промежутке и приведенные таким образом в состояние наделенного смыслом сюжета.(по Материалам Ирины Юрьевны </a:t>
            </a:r>
            <a:r>
              <a:rPr lang="ru-RU" altLang="ru-RU" sz="3200" dirty="0" err="1" smtClean="0"/>
              <a:t>Виннер</a:t>
            </a:r>
            <a:r>
              <a:rPr lang="ru-RU" altLang="ru-RU" sz="3200" dirty="0" smtClean="0"/>
              <a:t>)</a:t>
            </a:r>
          </a:p>
          <a:p>
            <a:pPr marL="0" indent="0" eaLnBrk="1" hangingPunct="1">
              <a:buFont typeface="Arial" charset="0"/>
              <a:buNone/>
            </a:pPr>
            <a:endParaRPr lang="ru-RU" altLang="ru-RU" dirty="0" smtClean="0"/>
          </a:p>
        </p:txBody>
      </p:sp>
    </p:spTree>
  </p:cSld>
  <p:clrMapOvr>
    <a:masterClrMapping/>
  </p:clrMapOvr>
  <p:transition>
    <p:diamon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27088" y="476250"/>
            <a:ext cx="7772400" cy="1179513"/>
          </a:xfrm>
        </p:spPr>
        <p:txBody>
          <a:bodyPr/>
          <a:lstStyle/>
          <a:p>
            <a:pPr eaLnBrk="1" fontAlgn="auto" hangingPunct="1">
              <a:spcAft>
                <a:spcPts val="0"/>
              </a:spcAft>
              <a:defRPr/>
            </a:pPr>
            <a:r>
              <a:rPr lang="ru-RU" altLang="ru-RU" sz="4000" dirty="0" err="1">
                <a:latin typeface="Bodoni MT Black" pitchFamily="18" charset="0"/>
              </a:rPr>
              <a:t>Нарративная</a:t>
            </a:r>
            <a:r>
              <a:rPr lang="ru-RU" altLang="ru-RU" sz="4000" dirty="0">
                <a:latin typeface="Bodoni MT Black" pitchFamily="18" charset="0"/>
              </a:rPr>
              <a:t> метафора</a:t>
            </a:r>
          </a:p>
        </p:txBody>
      </p:sp>
      <p:sp>
        <p:nvSpPr>
          <p:cNvPr id="18435" name="Rectangle 3"/>
          <p:cNvSpPr>
            <a:spLocks noGrp="1" noChangeArrowheads="1"/>
          </p:cNvSpPr>
          <p:nvPr>
            <p:ph type="subTitle" idx="1"/>
          </p:nvPr>
        </p:nvSpPr>
        <p:spPr>
          <a:xfrm>
            <a:off x="971550" y="5589588"/>
            <a:ext cx="7632700" cy="360362"/>
          </a:xfrm>
        </p:spPr>
        <p:txBody>
          <a:bodyPr rtlCol="0">
            <a:normAutofit fontScale="70000" lnSpcReduction="20000"/>
          </a:bodyPr>
          <a:lstStyle/>
          <a:p>
            <a:pPr eaLnBrk="1" fontAlgn="auto" hangingPunct="1">
              <a:lnSpc>
                <a:spcPct val="80000"/>
              </a:lnSpc>
              <a:spcAft>
                <a:spcPts val="0"/>
              </a:spcAft>
              <a:buFont typeface="Arial" pitchFamily="34" charset="0"/>
              <a:buNone/>
              <a:defRPr/>
            </a:pPr>
            <a:r>
              <a:rPr lang="ru-RU" altLang="ru-RU" dirty="0"/>
              <a:t>Рождение                               Время                        Настоящее</a:t>
            </a:r>
          </a:p>
        </p:txBody>
      </p:sp>
      <p:grpSp>
        <p:nvGrpSpPr>
          <p:cNvPr id="2" name="Group 54"/>
          <p:cNvGrpSpPr>
            <a:grpSpLocks/>
          </p:cNvGrpSpPr>
          <p:nvPr/>
        </p:nvGrpSpPr>
        <p:grpSpPr bwMode="auto">
          <a:xfrm>
            <a:off x="1476375" y="2420938"/>
            <a:ext cx="6119813" cy="2374900"/>
            <a:chOff x="930" y="1525"/>
            <a:chExt cx="3855" cy="1496"/>
          </a:xfrm>
        </p:grpSpPr>
        <p:grpSp>
          <p:nvGrpSpPr>
            <p:cNvPr id="3" name="Group 53"/>
            <p:cNvGrpSpPr>
              <a:grpSpLocks/>
            </p:cNvGrpSpPr>
            <p:nvPr/>
          </p:nvGrpSpPr>
          <p:grpSpPr bwMode="auto">
            <a:xfrm>
              <a:off x="930" y="1525"/>
              <a:ext cx="3855" cy="1496"/>
              <a:chOff x="930" y="1525"/>
              <a:chExt cx="3855" cy="1496"/>
            </a:xfrm>
          </p:grpSpPr>
          <p:sp>
            <p:nvSpPr>
              <p:cNvPr id="7208" name="Oval 4"/>
              <p:cNvSpPr>
                <a:spLocks noChangeArrowheads="1"/>
              </p:cNvSpPr>
              <p:nvPr/>
            </p:nvSpPr>
            <p:spPr bwMode="auto">
              <a:xfrm>
                <a:off x="2925" y="2840"/>
                <a:ext cx="91" cy="90"/>
              </a:xfrm>
              <a:prstGeom prst="ellipse">
                <a:avLst/>
              </a:prstGeom>
              <a:solidFill>
                <a:srgbClr val="0000FF"/>
              </a:solidFill>
              <a:ln w="9525">
                <a:solidFill>
                  <a:schemeClr val="tx1"/>
                </a:solidFill>
                <a:round/>
                <a:headEnd/>
                <a:tailEnd/>
              </a:ln>
              <a:effectLst/>
            </p:spPr>
            <p:txBody>
              <a:bodyPr wrap="none" anchor="ctr"/>
              <a:lstStyle/>
              <a:p>
                <a:endParaRPr lang="ru-RU" altLang="ru-RU"/>
              </a:p>
            </p:txBody>
          </p:sp>
          <p:sp>
            <p:nvSpPr>
              <p:cNvPr id="7209" name="Oval 5"/>
              <p:cNvSpPr>
                <a:spLocks noChangeArrowheads="1"/>
              </p:cNvSpPr>
              <p:nvPr/>
            </p:nvSpPr>
            <p:spPr bwMode="auto">
              <a:xfrm>
                <a:off x="2426" y="1525"/>
                <a:ext cx="91" cy="90"/>
              </a:xfrm>
              <a:prstGeom prst="ellipse">
                <a:avLst/>
              </a:prstGeom>
              <a:solidFill>
                <a:srgbClr val="0000FF"/>
              </a:solidFill>
              <a:ln w="9525">
                <a:solidFill>
                  <a:schemeClr val="tx1"/>
                </a:solidFill>
                <a:round/>
                <a:headEnd/>
                <a:tailEnd/>
              </a:ln>
              <a:effectLst/>
            </p:spPr>
            <p:txBody>
              <a:bodyPr wrap="none" anchor="ctr"/>
              <a:lstStyle/>
              <a:p>
                <a:endParaRPr lang="ru-RU" altLang="ru-RU"/>
              </a:p>
            </p:txBody>
          </p:sp>
          <p:sp>
            <p:nvSpPr>
              <p:cNvPr id="7210" name="Oval 6"/>
              <p:cNvSpPr>
                <a:spLocks noChangeArrowheads="1"/>
              </p:cNvSpPr>
              <p:nvPr/>
            </p:nvSpPr>
            <p:spPr bwMode="auto">
              <a:xfrm>
                <a:off x="3016" y="1525"/>
                <a:ext cx="91" cy="90"/>
              </a:xfrm>
              <a:prstGeom prst="ellipse">
                <a:avLst/>
              </a:prstGeom>
              <a:solidFill>
                <a:schemeClr val="accent1"/>
              </a:solidFill>
              <a:ln w="9525">
                <a:solidFill>
                  <a:schemeClr val="tx1"/>
                </a:solidFill>
                <a:round/>
                <a:headEnd/>
                <a:tailEnd/>
              </a:ln>
              <a:effectLst/>
            </p:spPr>
            <p:txBody>
              <a:bodyPr wrap="none" anchor="ctr"/>
              <a:lstStyle/>
              <a:p>
                <a:endParaRPr lang="ru-RU" altLang="ru-RU"/>
              </a:p>
            </p:txBody>
          </p:sp>
          <p:sp>
            <p:nvSpPr>
              <p:cNvPr id="7211" name="Oval 7"/>
              <p:cNvSpPr>
                <a:spLocks noChangeArrowheads="1"/>
              </p:cNvSpPr>
              <p:nvPr/>
            </p:nvSpPr>
            <p:spPr bwMode="auto">
              <a:xfrm>
                <a:off x="1338" y="2931"/>
                <a:ext cx="91" cy="90"/>
              </a:xfrm>
              <a:prstGeom prst="ellipse">
                <a:avLst/>
              </a:prstGeom>
              <a:solidFill>
                <a:schemeClr val="accent1"/>
              </a:solidFill>
              <a:ln w="9525">
                <a:solidFill>
                  <a:schemeClr val="tx1"/>
                </a:solidFill>
                <a:round/>
                <a:headEnd/>
                <a:tailEnd/>
              </a:ln>
              <a:effectLst/>
            </p:spPr>
            <p:txBody>
              <a:bodyPr wrap="none" anchor="ctr"/>
              <a:lstStyle/>
              <a:p>
                <a:endParaRPr lang="ru-RU" altLang="ru-RU"/>
              </a:p>
            </p:txBody>
          </p:sp>
          <p:sp>
            <p:nvSpPr>
              <p:cNvPr id="7212" name="Oval 8"/>
              <p:cNvSpPr>
                <a:spLocks noChangeArrowheads="1"/>
              </p:cNvSpPr>
              <p:nvPr/>
            </p:nvSpPr>
            <p:spPr bwMode="auto">
              <a:xfrm>
                <a:off x="3878" y="1706"/>
                <a:ext cx="91" cy="90"/>
              </a:xfrm>
              <a:prstGeom prst="ellipse">
                <a:avLst/>
              </a:prstGeom>
              <a:solidFill>
                <a:schemeClr val="accent1"/>
              </a:solidFill>
              <a:ln w="9525">
                <a:solidFill>
                  <a:schemeClr val="tx1"/>
                </a:solidFill>
                <a:round/>
                <a:headEnd/>
                <a:tailEnd/>
              </a:ln>
              <a:effectLst/>
            </p:spPr>
            <p:txBody>
              <a:bodyPr wrap="none" anchor="ctr"/>
              <a:lstStyle/>
              <a:p>
                <a:endParaRPr lang="ru-RU" altLang="ru-RU"/>
              </a:p>
            </p:txBody>
          </p:sp>
          <p:sp>
            <p:nvSpPr>
              <p:cNvPr id="7213" name="Oval 9"/>
              <p:cNvSpPr>
                <a:spLocks noChangeArrowheads="1"/>
              </p:cNvSpPr>
              <p:nvPr/>
            </p:nvSpPr>
            <p:spPr bwMode="auto">
              <a:xfrm>
                <a:off x="2517" y="1752"/>
                <a:ext cx="91" cy="90"/>
              </a:xfrm>
              <a:prstGeom prst="ellipse">
                <a:avLst/>
              </a:prstGeom>
              <a:solidFill>
                <a:schemeClr val="accent1"/>
              </a:solidFill>
              <a:ln w="9525">
                <a:solidFill>
                  <a:schemeClr val="tx1"/>
                </a:solidFill>
                <a:round/>
                <a:headEnd/>
                <a:tailEnd/>
              </a:ln>
              <a:effectLst/>
            </p:spPr>
            <p:txBody>
              <a:bodyPr wrap="none" anchor="ctr"/>
              <a:lstStyle/>
              <a:p>
                <a:endParaRPr lang="ru-RU" altLang="ru-RU"/>
              </a:p>
            </p:txBody>
          </p:sp>
          <p:sp>
            <p:nvSpPr>
              <p:cNvPr id="7214" name="Oval 10"/>
              <p:cNvSpPr>
                <a:spLocks noChangeArrowheads="1"/>
              </p:cNvSpPr>
              <p:nvPr/>
            </p:nvSpPr>
            <p:spPr bwMode="auto">
              <a:xfrm>
                <a:off x="1429" y="2478"/>
                <a:ext cx="91" cy="90"/>
              </a:xfrm>
              <a:prstGeom prst="ellipse">
                <a:avLst/>
              </a:prstGeom>
              <a:solidFill>
                <a:srgbClr val="0000FF"/>
              </a:solidFill>
              <a:ln w="9525">
                <a:solidFill>
                  <a:schemeClr val="tx1"/>
                </a:solidFill>
                <a:round/>
                <a:headEnd/>
                <a:tailEnd/>
              </a:ln>
              <a:effectLst/>
            </p:spPr>
            <p:txBody>
              <a:bodyPr wrap="none" anchor="ctr"/>
              <a:lstStyle/>
              <a:p>
                <a:endParaRPr lang="ru-RU" altLang="ru-RU"/>
              </a:p>
            </p:txBody>
          </p:sp>
          <p:sp>
            <p:nvSpPr>
              <p:cNvPr id="7215" name="Oval 11"/>
              <p:cNvSpPr>
                <a:spLocks noChangeArrowheads="1"/>
              </p:cNvSpPr>
              <p:nvPr/>
            </p:nvSpPr>
            <p:spPr bwMode="auto">
              <a:xfrm>
                <a:off x="2109" y="2659"/>
                <a:ext cx="91" cy="90"/>
              </a:xfrm>
              <a:prstGeom prst="ellipse">
                <a:avLst/>
              </a:prstGeom>
              <a:solidFill>
                <a:srgbClr val="0000FF"/>
              </a:solidFill>
              <a:ln w="9525">
                <a:solidFill>
                  <a:schemeClr val="tx1"/>
                </a:solidFill>
                <a:round/>
                <a:headEnd/>
                <a:tailEnd/>
              </a:ln>
              <a:effectLst/>
            </p:spPr>
            <p:txBody>
              <a:bodyPr wrap="none" anchor="ctr"/>
              <a:lstStyle/>
              <a:p>
                <a:endParaRPr lang="ru-RU" altLang="ru-RU"/>
              </a:p>
            </p:txBody>
          </p:sp>
          <p:sp>
            <p:nvSpPr>
              <p:cNvPr id="7216" name="Oval 12"/>
              <p:cNvSpPr>
                <a:spLocks noChangeArrowheads="1"/>
              </p:cNvSpPr>
              <p:nvPr/>
            </p:nvSpPr>
            <p:spPr bwMode="auto">
              <a:xfrm>
                <a:off x="3515" y="2568"/>
                <a:ext cx="91" cy="90"/>
              </a:xfrm>
              <a:prstGeom prst="ellipse">
                <a:avLst/>
              </a:prstGeom>
              <a:solidFill>
                <a:schemeClr val="accent1"/>
              </a:solidFill>
              <a:ln w="9525">
                <a:solidFill>
                  <a:schemeClr val="tx1"/>
                </a:solidFill>
                <a:round/>
                <a:headEnd/>
                <a:tailEnd/>
              </a:ln>
              <a:effectLst/>
            </p:spPr>
            <p:txBody>
              <a:bodyPr wrap="none" anchor="ctr"/>
              <a:lstStyle/>
              <a:p>
                <a:endParaRPr lang="ru-RU" altLang="ru-RU"/>
              </a:p>
            </p:txBody>
          </p:sp>
          <p:sp>
            <p:nvSpPr>
              <p:cNvPr id="7217" name="Oval 13"/>
              <p:cNvSpPr>
                <a:spLocks noChangeArrowheads="1"/>
              </p:cNvSpPr>
              <p:nvPr/>
            </p:nvSpPr>
            <p:spPr bwMode="auto">
              <a:xfrm>
                <a:off x="930" y="2568"/>
                <a:ext cx="91" cy="90"/>
              </a:xfrm>
              <a:prstGeom prst="ellipse">
                <a:avLst/>
              </a:prstGeom>
              <a:solidFill>
                <a:schemeClr val="accent1"/>
              </a:solidFill>
              <a:ln w="9525">
                <a:solidFill>
                  <a:schemeClr val="tx1"/>
                </a:solidFill>
                <a:round/>
                <a:headEnd/>
                <a:tailEnd/>
              </a:ln>
              <a:effectLst/>
            </p:spPr>
            <p:txBody>
              <a:bodyPr wrap="none" anchor="ctr"/>
              <a:lstStyle/>
              <a:p>
                <a:endParaRPr lang="ru-RU" altLang="ru-RU"/>
              </a:p>
            </p:txBody>
          </p:sp>
          <p:sp>
            <p:nvSpPr>
              <p:cNvPr id="7218" name="Oval 14"/>
              <p:cNvSpPr>
                <a:spLocks noChangeArrowheads="1"/>
              </p:cNvSpPr>
              <p:nvPr/>
            </p:nvSpPr>
            <p:spPr bwMode="auto">
              <a:xfrm>
                <a:off x="3969" y="2795"/>
                <a:ext cx="91" cy="90"/>
              </a:xfrm>
              <a:prstGeom prst="ellipse">
                <a:avLst/>
              </a:prstGeom>
              <a:solidFill>
                <a:schemeClr val="accent1"/>
              </a:solidFill>
              <a:ln w="9525">
                <a:solidFill>
                  <a:schemeClr val="tx1"/>
                </a:solidFill>
                <a:round/>
                <a:headEnd/>
                <a:tailEnd/>
              </a:ln>
              <a:effectLst/>
            </p:spPr>
            <p:txBody>
              <a:bodyPr wrap="none" anchor="ctr"/>
              <a:lstStyle/>
              <a:p>
                <a:endParaRPr lang="ru-RU" altLang="ru-RU"/>
              </a:p>
            </p:txBody>
          </p:sp>
          <p:sp>
            <p:nvSpPr>
              <p:cNvPr id="7219" name="Oval 15"/>
              <p:cNvSpPr>
                <a:spLocks noChangeArrowheads="1"/>
              </p:cNvSpPr>
              <p:nvPr/>
            </p:nvSpPr>
            <p:spPr bwMode="auto">
              <a:xfrm>
                <a:off x="4150" y="2296"/>
                <a:ext cx="91" cy="90"/>
              </a:xfrm>
              <a:prstGeom prst="ellipse">
                <a:avLst/>
              </a:prstGeom>
              <a:solidFill>
                <a:schemeClr val="accent1"/>
              </a:solidFill>
              <a:ln w="9525">
                <a:solidFill>
                  <a:schemeClr val="tx1"/>
                </a:solidFill>
                <a:round/>
                <a:headEnd/>
                <a:tailEnd/>
              </a:ln>
              <a:effectLst/>
            </p:spPr>
            <p:txBody>
              <a:bodyPr wrap="none" anchor="ctr"/>
              <a:lstStyle/>
              <a:p>
                <a:endParaRPr lang="ru-RU" altLang="ru-RU"/>
              </a:p>
            </p:txBody>
          </p:sp>
          <p:sp>
            <p:nvSpPr>
              <p:cNvPr id="7220" name="Oval 16"/>
              <p:cNvSpPr>
                <a:spLocks noChangeArrowheads="1"/>
              </p:cNvSpPr>
              <p:nvPr/>
            </p:nvSpPr>
            <p:spPr bwMode="auto">
              <a:xfrm>
                <a:off x="4694" y="2568"/>
                <a:ext cx="91" cy="90"/>
              </a:xfrm>
              <a:prstGeom prst="ellipse">
                <a:avLst/>
              </a:prstGeom>
              <a:solidFill>
                <a:srgbClr val="0000FF"/>
              </a:solidFill>
              <a:ln w="9525">
                <a:solidFill>
                  <a:schemeClr val="tx1"/>
                </a:solidFill>
                <a:round/>
                <a:headEnd/>
                <a:tailEnd/>
              </a:ln>
              <a:effectLst/>
            </p:spPr>
            <p:txBody>
              <a:bodyPr wrap="none" anchor="ctr"/>
              <a:lstStyle/>
              <a:p>
                <a:endParaRPr lang="ru-RU" altLang="ru-RU"/>
              </a:p>
            </p:txBody>
          </p:sp>
          <p:sp>
            <p:nvSpPr>
              <p:cNvPr id="7221" name="Oval 17"/>
              <p:cNvSpPr>
                <a:spLocks noChangeArrowheads="1"/>
              </p:cNvSpPr>
              <p:nvPr/>
            </p:nvSpPr>
            <p:spPr bwMode="auto">
              <a:xfrm>
                <a:off x="3470" y="2296"/>
                <a:ext cx="91" cy="90"/>
              </a:xfrm>
              <a:prstGeom prst="ellipse">
                <a:avLst/>
              </a:prstGeom>
              <a:solidFill>
                <a:srgbClr val="0000FF"/>
              </a:solidFill>
              <a:ln w="9525">
                <a:solidFill>
                  <a:schemeClr val="tx1"/>
                </a:solidFill>
                <a:round/>
                <a:headEnd/>
                <a:tailEnd/>
              </a:ln>
              <a:effectLst/>
            </p:spPr>
            <p:txBody>
              <a:bodyPr wrap="none" anchor="ctr"/>
              <a:lstStyle/>
              <a:p>
                <a:endParaRPr lang="ru-RU" altLang="ru-RU"/>
              </a:p>
            </p:txBody>
          </p:sp>
          <p:sp>
            <p:nvSpPr>
              <p:cNvPr id="7222" name="Oval 18"/>
              <p:cNvSpPr>
                <a:spLocks noChangeArrowheads="1"/>
              </p:cNvSpPr>
              <p:nvPr/>
            </p:nvSpPr>
            <p:spPr bwMode="auto">
              <a:xfrm>
                <a:off x="2699" y="2387"/>
                <a:ext cx="91" cy="90"/>
              </a:xfrm>
              <a:prstGeom prst="ellipse">
                <a:avLst/>
              </a:prstGeom>
              <a:solidFill>
                <a:srgbClr val="0000FF"/>
              </a:solidFill>
              <a:ln w="9525">
                <a:solidFill>
                  <a:schemeClr val="tx1"/>
                </a:solidFill>
                <a:round/>
                <a:headEnd/>
                <a:tailEnd/>
              </a:ln>
              <a:effectLst/>
            </p:spPr>
            <p:txBody>
              <a:bodyPr wrap="none" anchor="ctr"/>
              <a:lstStyle/>
              <a:p>
                <a:endParaRPr lang="ru-RU" altLang="ru-RU"/>
              </a:p>
            </p:txBody>
          </p:sp>
          <p:sp>
            <p:nvSpPr>
              <p:cNvPr id="7223" name="Oval 19"/>
              <p:cNvSpPr>
                <a:spLocks noChangeArrowheads="1"/>
              </p:cNvSpPr>
              <p:nvPr/>
            </p:nvSpPr>
            <p:spPr bwMode="auto">
              <a:xfrm>
                <a:off x="4059" y="1979"/>
                <a:ext cx="91" cy="90"/>
              </a:xfrm>
              <a:prstGeom prst="ellipse">
                <a:avLst/>
              </a:prstGeom>
              <a:solidFill>
                <a:srgbClr val="0000FF"/>
              </a:solidFill>
              <a:ln w="9525">
                <a:solidFill>
                  <a:schemeClr val="tx1"/>
                </a:solidFill>
                <a:round/>
                <a:headEnd/>
                <a:tailEnd/>
              </a:ln>
              <a:effectLst/>
            </p:spPr>
            <p:txBody>
              <a:bodyPr wrap="none" anchor="ctr"/>
              <a:lstStyle/>
              <a:p>
                <a:endParaRPr lang="ru-RU" altLang="ru-RU"/>
              </a:p>
            </p:txBody>
          </p:sp>
          <p:sp>
            <p:nvSpPr>
              <p:cNvPr id="7224" name="Oval 20"/>
              <p:cNvSpPr>
                <a:spLocks noChangeArrowheads="1"/>
              </p:cNvSpPr>
              <p:nvPr/>
            </p:nvSpPr>
            <p:spPr bwMode="auto">
              <a:xfrm>
                <a:off x="3198" y="2840"/>
                <a:ext cx="91" cy="90"/>
              </a:xfrm>
              <a:prstGeom prst="ellipse">
                <a:avLst/>
              </a:prstGeom>
              <a:solidFill>
                <a:schemeClr val="accent1"/>
              </a:solidFill>
              <a:ln w="9525">
                <a:solidFill>
                  <a:schemeClr val="tx1"/>
                </a:solidFill>
                <a:round/>
                <a:headEnd/>
                <a:tailEnd/>
              </a:ln>
              <a:effectLst/>
            </p:spPr>
            <p:txBody>
              <a:bodyPr wrap="none" anchor="ctr"/>
              <a:lstStyle/>
              <a:p>
                <a:endParaRPr lang="ru-RU" altLang="ru-RU"/>
              </a:p>
            </p:txBody>
          </p:sp>
          <p:sp>
            <p:nvSpPr>
              <p:cNvPr id="7225" name="Oval 21"/>
              <p:cNvSpPr>
                <a:spLocks noChangeArrowheads="1"/>
              </p:cNvSpPr>
              <p:nvPr/>
            </p:nvSpPr>
            <p:spPr bwMode="auto">
              <a:xfrm>
                <a:off x="3107" y="1979"/>
                <a:ext cx="91" cy="90"/>
              </a:xfrm>
              <a:prstGeom prst="ellipse">
                <a:avLst/>
              </a:prstGeom>
              <a:solidFill>
                <a:srgbClr val="0000FF"/>
              </a:solidFill>
              <a:ln w="9525">
                <a:solidFill>
                  <a:schemeClr val="tx1"/>
                </a:solidFill>
                <a:round/>
                <a:headEnd/>
                <a:tailEnd/>
              </a:ln>
              <a:effectLst/>
            </p:spPr>
            <p:txBody>
              <a:bodyPr wrap="none" anchor="ctr"/>
              <a:lstStyle/>
              <a:p>
                <a:endParaRPr lang="ru-RU" altLang="ru-RU"/>
              </a:p>
            </p:txBody>
          </p:sp>
          <p:sp>
            <p:nvSpPr>
              <p:cNvPr id="7226" name="Oval 22"/>
              <p:cNvSpPr>
                <a:spLocks noChangeArrowheads="1"/>
              </p:cNvSpPr>
              <p:nvPr/>
            </p:nvSpPr>
            <p:spPr bwMode="auto">
              <a:xfrm>
                <a:off x="3379" y="1570"/>
                <a:ext cx="91" cy="90"/>
              </a:xfrm>
              <a:prstGeom prst="ellipse">
                <a:avLst/>
              </a:prstGeom>
              <a:solidFill>
                <a:schemeClr val="accent1"/>
              </a:solidFill>
              <a:ln w="9525">
                <a:solidFill>
                  <a:schemeClr val="tx1"/>
                </a:solidFill>
                <a:round/>
                <a:headEnd/>
                <a:tailEnd/>
              </a:ln>
              <a:effectLst/>
            </p:spPr>
            <p:txBody>
              <a:bodyPr wrap="none" anchor="ctr"/>
              <a:lstStyle/>
              <a:p>
                <a:endParaRPr lang="ru-RU" altLang="ru-RU"/>
              </a:p>
            </p:txBody>
          </p:sp>
          <p:sp>
            <p:nvSpPr>
              <p:cNvPr id="7227" name="Oval 23"/>
              <p:cNvSpPr>
                <a:spLocks noChangeArrowheads="1"/>
              </p:cNvSpPr>
              <p:nvPr/>
            </p:nvSpPr>
            <p:spPr bwMode="auto">
              <a:xfrm>
                <a:off x="4604" y="2296"/>
                <a:ext cx="91" cy="90"/>
              </a:xfrm>
              <a:prstGeom prst="ellipse">
                <a:avLst/>
              </a:prstGeom>
              <a:solidFill>
                <a:schemeClr val="accent1"/>
              </a:solidFill>
              <a:ln w="9525">
                <a:solidFill>
                  <a:schemeClr val="tx1"/>
                </a:solidFill>
                <a:round/>
                <a:headEnd/>
                <a:tailEnd/>
              </a:ln>
              <a:effectLst/>
            </p:spPr>
            <p:txBody>
              <a:bodyPr wrap="none" anchor="ctr"/>
              <a:lstStyle/>
              <a:p>
                <a:endParaRPr lang="ru-RU" altLang="ru-RU"/>
              </a:p>
            </p:txBody>
          </p:sp>
          <p:sp>
            <p:nvSpPr>
              <p:cNvPr id="7228" name="Oval 24"/>
              <p:cNvSpPr>
                <a:spLocks noChangeArrowheads="1"/>
              </p:cNvSpPr>
              <p:nvPr/>
            </p:nvSpPr>
            <p:spPr bwMode="auto">
              <a:xfrm>
                <a:off x="3061" y="2341"/>
                <a:ext cx="91" cy="90"/>
              </a:xfrm>
              <a:prstGeom prst="ellipse">
                <a:avLst/>
              </a:prstGeom>
              <a:solidFill>
                <a:srgbClr val="FF6600"/>
              </a:solidFill>
              <a:ln w="9525">
                <a:solidFill>
                  <a:schemeClr val="tx1"/>
                </a:solidFill>
                <a:round/>
                <a:headEnd/>
                <a:tailEnd/>
              </a:ln>
              <a:effectLst/>
            </p:spPr>
            <p:txBody>
              <a:bodyPr wrap="none" anchor="ctr"/>
              <a:lstStyle/>
              <a:p>
                <a:endParaRPr lang="ru-RU" altLang="ru-RU"/>
              </a:p>
            </p:txBody>
          </p:sp>
          <p:sp>
            <p:nvSpPr>
              <p:cNvPr id="7229" name="Oval 25"/>
              <p:cNvSpPr>
                <a:spLocks noChangeArrowheads="1"/>
              </p:cNvSpPr>
              <p:nvPr/>
            </p:nvSpPr>
            <p:spPr bwMode="auto">
              <a:xfrm>
                <a:off x="2018" y="2341"/>
                <a:ext cx="91" cy="90"/>
              </a:xfrm>
              <a:prstGeom prst="ellipse">
                <a:avLst/>
              </a:prstGeom>
              <a:solidFill>
                <a:srgbClr val="FF6600"/>
              </a:solidFill>
              <a:ln w="9525">
                <a:solidFill>
                  <a:schemeClr val="tx1"/>
                </a:solidFill>
                <a:round/>
                <a:headEnd/>
                <a:tailEnd/>
              </a:ln>
              <a:effectLst/>
            </p:spPr>
            <p:txBody>
              <a:bodyPr wrap="none" anchor="ctr"/>
              <a:lstStyle/>
              <a:p>
                <a:endParaRPr lang="ru-RU" altLang="ru-RU"/>
              </a:p>
            </p:txBody>
          </p:sp>
          <p:sp>
            <p:nvSpPr>
              <p:cNvPr id="7230" name="Oval 26"/>
              <p:cNvSpPr>
                <a:spLocks noChangeArrowheads="1"/>
              </p:cNvSpPr>
              <p:nvPr/>
            </p:nvSpPr>
            <p:spPr bwMode="auto">
              <a:xfrm>
                <a:off x="1156" y="2205"/>
                <a:ext cx="91" cy="90"/>
              </a:xfrm>
              <a:prstGeom prst="ellipse">
                <a:avLst/>
              </a:prstGeom>
              <a:solidFill>
                <a:srgbClr val="FF6600"/>
              </a:solidFill>
              <a:ln w="9525">
                <a:solidFill>
                  <a:schemeClr val="tx1"/>
                </a:solidFill>
                <a:round/>
                <a:headEnd/>
                <a:tailEnd/>
              </a:ln>
              <a:effectLst/>
            </p:spPr>
            <p:txBody>
              <a:bodyPr wrap="none" anchor="ctr"/>
              <a:lstStyle/>
              <a:p>
                <a:endParaRPr lang="ru-RU" altLang="ru-RU"/>
              </a:p>
            </p:txBody>
          </p:sp>
          <p:sp>
            <p:nvSpPr>
              <p:cNvPr id="7231" name="Oval 27"/>
              <p:cNvSpPr>
                <a:spLocks noChangeArrowheads="1"/>
              </p:cNvSpPr>
              <p:nvPr/>
            </p:nvSpPr>
            <p:spPr bwMode="auto">
              <a:xfrm>
                <a:off x="4059" y="2568"/>
                <a:ext cx="91" cy="90"/>
              </a:xfrm>
              <a:prstGeom prst="ellipse">
                <a:avLst/>
              </a:prstGeom>
              <a:solidFill>
                <a:srgbClr val="FF6600"/>
              </a:solidFill>
              <a:ln w="9525">
                <a:solidFill>
                  <a:schemeClr val="tx1"/>
                </a:solidFill>
                <a:round/>
                <a:headEnd/>
                <a:tailEnd/>
              </a:ln>
              <a:effectLst/>
            </p:spPr>
            <p:txBody>
              <a:bodyPr wrap="none" anchor="ctr"/>
              <a:lstStyle/>
              <a:p>
                <a:endParaRPr lang="ru-RU" altLang="ru-RU"/>
              </a:p>
            </p:txBody>
          </p:sp>
          <p:sp>
            <p:nvSpPr>
              <p:cNvPr id="7232" name="Oval 28"/>
              <p:cNvSpPr>
                <a:spLocks noChangeArrowheads="1"/>
              </p:cNvSpPr>
              <p:nvPr/>
            </p:nvSpPr>
            <p:spPr bwMode="auto">
              <a:xfrm>
                <a:off x="3833" y="1888"/>
                <a:ext cx="91" cy="90"/>
              </a:xfrm>
              <a:prstGeom prst="ellipse">
                <a:avLst/>
              </a:prstGeom>
              <a:solidFill>
                <a:srgbClr val="FF6600"/>
              </a:solidFill>
              <a:ln w="9525">
                <a:solidFill>
                  <a:schemeClr val="tx1"/>
                </a:solidFill>
                <a:round/>
                <a:headEnd/>
                <a:tailEnd/>
              </a:ln>
              <a:effectLst/>
            </p:spPr>
            <p:txBody>
              <a:bodyPr wrap="none" anchor="ctr"/>
              <a:lstStyle/>
              <a:p>
                <a:endParaRPr lang="ru-RU" altLang="ru-RU"/>
              </a:p>
            </p:txBody>
          </p:sp>
          <p:sp>
            <p:nvSpPr>
              <p:cNvPr id="7233" name="Oval 29"/>
              <p:cNvSpPr>
                <a:spLocks noChangeArrowheads="1"/>
              </p:cNvSpPr>
              <p:nvPr/>
            </p:nvSpPr>
            <p:spPr bwMode="auto">
              <a:xfrm>
                <a:off x="2925" y="1752"/>
                <a:ext cx="91" cy="90"/>
              </a:xfrm>
              <a:prstGeom prst="ellipse">
                <a:avLst/>
              </a:prstGeom>
              <a:solidFill>
                <a:srgbClr val="FF6600"/>
              </a:solidFill>
              <a:ln w="9525">
                <a:solidFill>
                  <a:schemeClr val="tx1"/>
                </a:solidFill>
                <a:round/>
                <a:headEnd/>
                <a:tailEnd/>
              </a:ln>
              <a:effectLst/>
            </p:spPr>
            <p:txBody>
              <a:bodyPr wrap="none" anchor="ctr"/>
              <a:lstStyle/>
              <a:p>
                <a:endParaRPr lang="ru-RU" altLang="ru-RU"/>
              </a:p>
            </p:txBody>
          </p:sp>
          <p:sp>
            <p:nvSpPr>
              <p:cNvPr id="7234" name="Oval 30"/>
              <p:cNvSpPr>
                <a:spLocks noChangeArrowheads="1"/>
              </p:cNvSpPr>
              <p:nvPr/>
            </p:nvSpPr>
            <p:spPr bwMode="auto">
              <a:xfrm>
                <a:off x="3379" y="1797"/>
                <a:ext cx="91" cy="90"/>
              </a:xfrm>
              <a:prstGeom prst="ellipse">
                <a:avLst/>
              </a:prstGeom>
              <a:solidFill>
                <a:srgbClr val="FF6600"/>
              </a:solidFill>
              <a:ln w="9525">
                <a:solidFill>
                  <a:schemeClr val="tx1"/>
                </a:solidFill>
                <a:round/>
                <a:headEnd/>
                <a:tailEnd/>
              </a:ln>
              <a:effectLst/>
            </p:spPr>
            <p:txBody>
              <a:bodyPr wrap="none" anchor="ctr"/>
              <a:lstStyle/>
              <a:p>
                <a:endParaRPr lang="ru-RU" altLang="ru-RU"/>
              </a:p>
            </p:txBody>
          </p:sp>
          <p:sp>
            <p:nvSpPr>
              <p:cNvPr id="7235" name="Oval 31"/>
              <p:cNvSpPr>
                <a:spLocks noChangeArrowheads="1"/>
              </p:cNvSpPr>
              <p:nvPr/>
            </p:nvSpPr>
            <p:spPr bwMode="auto">
              <a:xfrm>
                <a:off x="3696" y="2432"/>
                <a:ext cx="91" cy="90"/>
              </a:xfrm>
              <a:prstGeom prst="ellipse">
                <a:avLst/>
              </a:prstGeom>
              <a:solidFill>
                <a:srgbClr val="FF6600"/>
              </a:solidFill>
              <a:ln w="9525">
                <a:solidFill>
                  <a:schemeClr val="tx1"/>
                </a:solidFill>
                <a:round/>
                <a:headEnd/>
                <a:tailEnd/>
              </a:ln>
              <a:effectLst/>
            </p:spPr>
            <p:txBody>
              <a:bodyPr wrap="none" anchor="ctr"/>
              <a:lstStyle/>
              <a:p>
                <a:endParaRPr lang="ru-RU" altLang="ru-RU"/>
              </a:p>
            </p:txBody>
          </p:sp>
          <p:sp>
            <p:nvSpPr>
              <p:cNvPr id="7236" name="Oval 32"/>
              <p:cNvSpPr>
                <a:spLocks noChangeArrowheads="1"/>
              </p:cNvSpPr>
              <p:nvPr/>
            </p:nvSpPr>
            <p:spPr bwMode="auto">
              <a:xfrm>
                <a:off x="2699" y="2659"/>
                <a:ext cx="91" cy="90"/>
              </a:xfrm>
              <a:prstGeom prst="ellipse">
                <a:avLst/>
              </a:prstGeom>
              <a:solidFill>
                <a:srgbClr val="FF0000"/>
              </a:solidFill>
              <a:ln w="9525">
                <a:solidFill>
                  <a:schemeClr val="tx1"/>
                </a:solidFill>
                <a:round/>
                <a:headEnd/>
                <a:tailEnd/>
              </a:ln>
              <a:effectLst/>
            </p:spPr>
            <p:txBody>
              <a:bodyPr wrap="none" anchor="ctr"/>
              <a:lstStyle/>
              <a:p>
                <a:endParaRPr lang="ru-RU" altLang="ru-RU"/>
              </a:p>
            </p:txBody>
          </p:sp>
          <p:sp>
            <p:nvSpPr>
              <p:cNvPr id="7237" name="Oval 33"/>
              <p:cNvSpPr>
                <a:spLocks noChangeArrowheads="1"/>
              </p:cNvSpPr>
              <p:nvPr/>
            </p:nvSpPr>
            <p:spPr bwMode="auto">
              <a:xfrm>
                <a:off x="2109" y="1797"/>
                <a:ext cx="91" cy="90"/>
              </a:xfrm>
              <a:prstGeom prst="ellipse">
                <a:avLst/>
              </a:prstGeom>
              <a:solidFill>
                <a:srgbClr val="FF0000"/>
              </a:solidFill>
              <a:ln w="9525">
                <a:solidFill>
                  <a:schemeClr val="tx1"/>
                </a:solidFill>
                <a:round/>
                <a:headEnd/>
                <a:tailEnd/>
              </a:ln>
              <a:effectLst/>
            </p:spPr>
            <p:txBody>
              <a:bodyPr wrap="none" anchor="ctr"/>
              <a:lstStyle/>
              <a:p>
                <a:endParaRPr lang="ru-RU" altLang="ru-RU"/>
              </a:p>
            </p:txBody>
          </p:sp>
          <p:sp>
            <p:nvSpPr>
              <p:cNvPr id="7238" name="Oval 34"/>
              <p:cNvSpPr>
                <a:spLocks noChangeArrowheads="1"/>
              </p:cNvSpPr>
              <p:nvPr/>
            </p:nvSpPr>
            <p:spPr bwMode="auto">
              <a:xfrm>
                <a:off x="4377" y="1888"/>
                <a:ext cx="91" cy="90"/>
              </a:xfrm>
              <a:prstGeom prst="ellipse">
                <a:avLst/>
              </a:prstGeom>
              <a:solidFill>
                <a:srgbClr val="FF0000"/>
              </a:solidFill>
              <a:ln w="9525">
                <a:solidFill>
                  <a:schemeClr val="tx1"/>
                </a:solidFill>
                <a:round/>
                <a:headEnd/>
                <a:tailEnd/>
              </a:ln>
              <a:effectLst/>
            </p:spPr>
            <p:txBody>
              <a:bodyPr wrap="none" anchor="ctr"/>
              <a:lstStyle/>
              <a:p>
                <a:endParaRPr lang="ru-RU" altLang="ru-RU"/>
              </a:p>
            </p:txBody>
          </p:sp>
          <p:sp>
            <p:nvSpPr>
              <p:cNvPr id="7239" name="Oval 35"/>
              <p:cNvSpPr>
                <a:spLocks noChangeArrowheads="1"/>
              </p:cNvSpPr>
              <p:nvPr/>
            </p:nvSpPr>
            <p:spPr bwMode="auto">
              <a:xfrm>
                <a:off x="1701" y="2750"/>
                <a:ext cx="91" cy="90"/>
              </a:xfrm>
              <a:prstGeom prst="ellipse">
                <a:avLst/>
              </a:prstGeom>
              <a:solidFill>
                <a:srgbClr val="FF0000"/>
              </a:solidFill>
              <a:ln w="9525">
                <a:solidFill>
                  <a:schemeClr val="tx1"/>
                </a:solidFill>
                <a:round/>
                <a:headEnd/>
                <a:tailEnd/>
              </a:ln>
              <a:effectLst/>
            </p:spPr>
            <p:txBody>
              <a:bodyPr wrap="none" anchor="ctr"/>
              <a:lstStyle/>
              <a:p>
                <a:endParaRPr lang="ru-RU" altLang="ru-RU"/>
              </a:p>
            </p:txBody>
          </p:sp>
          <p:sp>
            <p:nvSpPr>
              <p:cNvPr id="7240" name="Oval 36"/>
              <p:cNvSpPr>
                <a:spLocks noChangeArrowheads="1"/>
              </p:cNvSpPr>
              <p:nvPr/>
            </p:nvSpPr>
            <p:spPr bwMode="auto">
              <a:xfrm>
                <a:off x="1973" y="2931"/>
                <a:ext cx="91" cy="90"/>
              </a:xfrm>
              <a:prstGeom prst="ellipse">
                <a:avLst/>
              </a:prstGeom>
              <a:solidFill>
                <a:srgbClr val="339966"/>
              </a:solidFill>
              <a:ln w="9525">
                <a:solidFill>
                  <a:schemeClr val="tx1"/>
                </a:solidFill>
                <a:round/>
                <a:headEnd/>
                <a:tailEnd/>
              </a:ln>
              <a:effectLst/>
            </p:spPr>
            <p:txBody>
              <a:bodyPr wrap="none" anchor="ctr"/>
              <a:lstStyle/>
              <a:p>
                <a:endParaRPr lang="ru-RU" altLang="ru-RU"/>
              </a:p>
            </p:txBody>
          </p:sp>
          <p:sp>
            <p:nvSpPr>
              <p:cNvPr id="7241" name="Oval 37"/>
              <p:cNvSpPr>
                <a:spLocks noChangeArrowheads="1"/>
              </p:cNvSpPr>
              <p:nvPr/>
            </p:nvSpPr>
            <p:spPr bwMode="auto">
              <a:xfrm>
                <a:off x="2381" y="2160"/>
                <a:ext cx="91" cy="90"/>
              </a:xfrm>
              <a:prstGeom prst="ellipse">
                <a:avLst/>
              </a:prstGeom>
              <a:solidFill>
                <a:srgbClr val="339966"/>
              </a:solidFill>
              <a:ln w="9525">
                <a:solidFill>
                  <a:schemeClr val="tx1"/>
                </a:solidFill>
                <a:round/>
                <a:headEnd/>
                <a:tailEnd/>
              </a:ln>
              <a:effectLst/>
            </p:spPr>
            <p:txBody>
              <a:bodyPr wrap="none" anchor="ctr"/>
              <a:lstStyle/>
              <a:p>
                <a:endParaRPr lang="ru-RU" altLang="ru-RU"/>
              </a:p>
            </p:txBody>
          </p:sp>
          <p:sp>
            <p:nvSpPr>
              <p:cNvPr id="7242" name="Oval 38"/>
              <p:cNvSpPr>
                <a:spLocks noChangeArrowheads="1"/>
              </p:cNvSpPr>
              <p:nvPr/>
            </p:nvSpPr>
            <p:spPr bwMode="auto">
              <a:xfrm>
                <a:off x="4331" y="2523"/>
                <a:ext cx="91" cy="90"/>
              </a:xfrm>
              <a:prstGeom prst="ellipse">
                <a:avLst/>
              </a:prstGeom>
              <a:solidFill>
                <a:srgbClr val="339966"/>
              </a:solidFill>
              <a:ln w="9525">
                <a:solidFill>
                  <a:schemeClr val="tx1"/>
                </a:solidFill>
                <a:round/>
                <a:headEnd/>
                <a:tailEnd/>
              </a:ln>
              <a:effectLst/>
            </p:spPr>
            <p:txBody>
              <a:bodyPr wrap="none" anchor="ctr"/>
              <a:lstStyle/>
              <a:p>
                <a:endParaRPr lang="ru-RU" altLang="ru-RU"/>
              </a:p>
            </p:txBody>
          </p:sp>
          <p:sp>
            <p:nvSpPr>
              <p:cNvPr id="7243" name="Oval 39"/>
              <p:cNvSpPr>
                <a:spLocks noChangeArrowheads="1"/>
              </p:cNvSpPr>
              <p:nvPr/>
            </p:nvSpPr>
            <p:spPr bwMode="auto">
              <a:xfrm>
                <a:off x="1701" y="2160"/>
                <a:ext cx="91" cy="90"/>
              </a:xfrm>
              <a:prstGeom prst="ellipse">
                <a:avLst/>
              </a:prstGeom>
              <a:solidFill>
                <a:srgbClr val="339966"/>
              </a:solidFill>
              <a:ln w="9525">
                <a:solidFill>
                  <a:schemeClr val="tx1"/>
                </a:solidFill>
                <a:round/>
                <a:headEnd/>
                <a:tailEnd/>
              </a:ln>
              <a:effectLst/>
            </p:spPr>
            <p:txBody>
              <a:bodyPr wrap="none" anchor="ctr"/>
              <a:lstStyle/>
              <a:p>
                <a:endParaRPr lang="ru-RU" altLang="ru-RU"/>
              </a:p>
            </p:txBody>
          </p:sp>
          <p:sp>
            <p:nvSpPr>
              <p:cNvPr id="7244" name="Oval 40"/>
              <p:cNvSpPr>
                <a:spLocks noChangeArrowheads="1"/>
              </p:cNvSpPr>
              <p:nvPr/>
            </p:nvSpPr>
            <p:spPr bwMode="auto">
              <a:xfrm>
                <a:off x="2472" y="2931"/>
                <a:ext cx="91" cy="90"/>
              </a:xfrm>
              <a:prstGeom prst="ellipse">
                <a:avLst/>
              </a:prstGeom>
              <a:solidFill>
                <a:srgbClr val="339966"/>
              </a:solidFill>
              <a:ln w="9525">
                <a:solidFill>
                  <a:schemeClr val="tx1"/>
                </a:solidFill>
                <a:round/>
                <a:headEnd/>
                <a:tailEnd/>
              </a:ln>
              <a:effectLst/>
            </p:spPr>
            <p:txBody>
              <a:bodyPr wrap="none" anchor="ctr"/>
              <a:lstStyle/>
              <a:p>
                <a:endParaRPr lang="ru-RU" altLang="ru-RU"/>
              </a:p>
            </p:txBody>
          </p:sp>
          <p:sp>
            <p:nvSpPr>
              <p:cNvPr id="7245" name="Oval 41"/>
              <p:cNvSpPr>
                <a:spLocks noChangeArrowheads="1"/>
              </p:cNvSpPr>
              <p:nvPr/>
            </p:nvSpPr>
            <p:spPr bwMode="auto">
              <a:xfrm>
                <a:off x="3606" y="2886"/>
                <a:ext cx="91" cy="90"/>
              </a:xfrm>
              <a:prstGeom prst="ellipse">
                <a:avLst/>
              </a:prstGeom>
              <a:solidFill>
                <a:srgbClr val="339966"/>
              </a:solidFill>
              <a:ln w="9525">
                <a:solidFill>
                  <a:schemeClr val="tx1"/>
                </a:solidFill>
                <a:round/>
                <a:headEnd/>
                <a:tailEnd/>
              </a:ln>
              <a:effectLst/>
            </p:spPr>
            <p:txBody>
              <a:bodyPr wrap="none" anchor="ctr"/>
              <a:lstStyle/>
              <a:p>
                <a:endParaRPr lang="ru-RU" altLang="ru-RU"/>
              </a:p>
            </p:txBody>
          </p:sp>
          <p:sp>
            <p:nvSpPr>
              <p:cNvPr id="7246" name="Oval 42"/>
              <p:cNvSpPr>
                <a:spLocks noChangeArrowheads="1"/>
              </p:cNvSpPr>
              <p:nvPr/>
            </p:nvSpPr>
            <p:spPr bwMode="auto">
              <a:xfrm>
                <a:off x="3560" y="2069"/>
                <a:ext cx="91" cy="90"/>
              </a:xfrm>
              <a:prstGeom prst="ellipse">
                <a:avLst/>
              </a:prstGeom>
              <a:solidFill>
                <a:srgbClr val="339966"/>
              </a:solidFill>
              <a:ln w="9525">
                <a:solidFill>
                  <a:schemeClr val="tx1"/>
                </a:solidFill>
                <a:round/>
                <a:headEnd/>
                <a:tailEnd/>
              </a:ln>
              <a:effectLst/>
            </p:spPr>
            <p:txBody>
              <a:bodyPr wrap="none" anchor="ctr"/>
              <a:lstStyle/>
              <a:p>
                <a:endParaRPr lang="ru-RU" altLang="ru-RU"/>
              </a:p>
            </p:txBody>
          </p:sp>
        </p:grpSp>
        <p:sp>
          <p:nvSpPr>
            <p:cNvPr id="7207" name="Oval 43"/>
            <p:cNvSpPr>
              <a:spLocks noChangeArrowheads="1"/>
            </p:cNvSpPr>
            <p:nvPr/>
          </p:nvSpPr>
          <p:spPr bwMode="auto">
            <a:xfrm>
              <a:off x="4513" y="2069"/>
              <a:ext cx="91" cy="90"/>
            </a:xfrm>
            <a:prstGeom prst="ellipse">
              <a:avLst/>
            </a:prstGeom>
            <a:solidFill>
              <a:srgbClr val="339966"/>
            </a:solidFill>
            <a:ln w="9525">
              <a:solidFill>
                <a:schemeClr val="tx1"/>
              </a:solidFill>
              <a:round/>
              <a:headEnd/>
              <a:tailEnd/>
            </a:ln>
            <a:effectLst/>
          </p:spPr>
          <p:txBody>
            <a:bodyPr wrap="none" anchor="ctr"/>
            <a:lstStyle/>
            <a:p>
              <a:endParaRPr lang="ru-RU" altLang="ru-RU"/>
            </a:p>
          </p:txBody>
        </p:sp>
      </p:grpSp>
      <p:sp>
        <p:nvSpPr>
          <p:cNvPr id="18476" name="Line 44"/>
          <p:cNvSpPr>
            <a:spLocks noChangeShapeType="1"/>
          </p:cNvSpPr>
          <p:nvPr/>
        </p:nvSpPr>
        <p:spPr bwMode="auto">
          <a:xfrm>
            <a:off x="684213" y="5516563"/>
            <a:ext cx="7991475" cy="0"/>
          </a:xfrm>
          <a:prstGeom prst="line">
            <a:avLst/>
          </a:prstGeom>
          <a:noFill/>
          <a:ln w="25400">
            <a:solidFill>
              <a:schemeClr val="tx1"/>
            </a:solidFill>
            <a:round/>
            <a:headEnd/>
            <a:tailEnd type="triangle" w="med" len="lg"/>
          </a:ln>
          <a:effectLst/>
        </p:spPr>
        <p:txBody>
          <a:bodyPr/>
          <a:lstStyle/>
          <a:p>
            <a:endParaRPr lang="ru-RU"/>
          </a:p>
        </p:txBody>
      </p:sp>
      <p:sp>
        <p:nvSpPr>
          <p:cNvPr id="18477" name="Oval 45"/>
          <p:cNvSpPr>
            <a:spLocks noChangeArrowheads="1"/>
          </p:cNvSpPr>
          <p:nvPr/>
        </p:nvSpPr>
        <p:spPr bwMode="auto">
          <a:xfrm>
            <a:off x="1476375" y="5445125"/>
            <a:ext cx="71438" cy="73025"/>
          </a:xfrm>
          <a:prstGeom prst="ellipse">
            <a:avLst/>
          </a:prstGeom>
          <a:solidFill>
            <a:schemeClr val="tx1"/>
          </a:solidFill>
          <a:ln w="9525">
            <a:solidFill>
              <a:schemeClr val="tx1"/>
            </a:solidFill>
            <a:round/>
            <a:headEnd/>
            <a:tailEnd/>
          </a:ln>
          <a:effectLst/>
        </p:spPr>
        <p:txBody>
          <a:bodyPr wrap="none" anchor="ctr"/>
          <a:lstStyle/>
          <a:p>
            <a:endParaRPr lang="ru-RU" altLang="ru-RU"/>
          </a:p>
        </p:txBody>
      </p:sp>
      <p:sp>
        <p:nvSpPr>
          <p:cNvPr id="18478" name="Oval 46"/>
          <p:cNvSpPr>
            <a:spLocks noChangeArrowheads="1"/>
          </p:cNvSpPr>
          <p:nvPr/>
        </p:nvSpPr>
        <p:spPr bwMode="auto">
          <a:xfrm>
            <a:off x="7524750" y="5445125"/>
            <a:ext cx="71438" cy="73025"/>
          </a:xfrm>
          <a:prstGeom prst="ellipse">
            <a:avLst/>
          </a:prstGeom>
          <a:solidFill>
            <a:schemeClr val="tx1"/>
          </a:solidFill>
          <a:ln w="9525">
            <a:solidFill>
              <a:schemeClr val="tx1"/>
            </a:solidFill>
            <a:round/>
            <a:headEnd/>
            <a:tailEnd/>
          </a:ln>
          <a:effectLst/>
        </p:spPr>
        <p:txBody>
          <a:bodyPr wrap="none" anchor="ctr"/>
          <a:lstStyle/>
          <a:p>
            <a:endParaRPr lang="ru-RU" altLang="ru-RU"/>
          </a:p>
        </p:txBody>
      </p:sp>
      <p:sp>
        <p:nvSpPr>
          <p:cNvPr id="18479" name="Line 47"/>
          <p:cNvSpPr>
            <a:spLocks noChangeShapeType="1"/>
          </p:cNvSpPr>
          <p:nvPr/>
        </p:nvSpPr>
        <p:spPr bwMode="auto">
          <a:xfrm>
            <a:off x="2339975" y="4005263"/>
            <a:ext cx="1079500" cy="287337"/>
          </a:xfrm>
          <a:prstGeom prst="line">
            <a:avLst/>
          </a:prstGeom>
          <a:noFill/>
          <a:ln w="19050">
            <a:solidFill>
              <a:srgbClr val="0000FF"/>
            </a:solidFill>
            <a:round/>
            <a:headEnd/>
            <a:tailEnd/>
          </a:ln>
          <a:effectLst/>
        </p:spPr>
        <p:txBody>
          <a:bodyPr/>
          <a:lstStyle/>
          <a:p>
            <a:endParaRPr lang="ru-RU"/>
          </a:p>
        </p:txBody>
      </p:sp>
      <p:sp>
        <p:nvSpPr>
          <p:cNvPr id="18480" name="Line 48"/>
          <p:cNvSpPr>
            <a:spLocks noChangeShapeType="1"/>
          </p:cNvSpPr>
          <p:nvPr/>
        </p:nvSpPr>
        <p:spPr bwMode="auto">
          <a:xfrm flipV="1">
            <a:off x="3419475" y="3860800"/>
            <a:ext cx="936625" cy="431800"/>
          </a:xfrm>
          <a:prstGeom prst="line">
            <a:avLst/>
          </a:prstGeom>
          <a:noFill/>
          <a:ln w="19050">
            <a:solidFill>
              <a:srgbClr val="0000FF"/>
            </a:solidFill>
            <a:round/>
            <a:headEnd/>
            <a:tailEnd/>
          </a:ln>
          <a:effectLst/>
        </p:spPr>
        <p:txBody>
          <a:bodyPr/>
          <a:lstStyle/>
          <a:p>
            <a:endParaRPr lang="ru-RU"/>
          </a:p>
        </p:txBody>
      </p:sp>
      <p:sp>
        <p:nvSpPr>
          <p:cNvPr id="18481" name="Line 49"/>
          <p:cNvSpPr>
            <a:spLocks noChangeShapeType="1"/>
          </p:cNvSpPr>
          <p:nvPr/>
        </p:nvSpPr>
        <p:spPr bwMode="auto">
          <a:xfrm flipV="1">
            <a:off x="4356100" y="3213100"/>
            <a:ext cx="647700" cy="647700"/>
          </a:xfrm>
          <a:prstGeom prst="line">
            <a:avLst/>
          </a:prstGeom>
          <a:noFill/>
          <a:ln w="19050">
            <a:solidFill>
              <a:srgbClr val="0000FF"/>
            </a:solidFill>
            <a:round/>
            <a:headEnd/>
            <a:tailEnd/>
          </a:ln>
          <a:effectLst/>
        </p:spPr>
        <p:txBody>
          <a:bodyPr/>
          <a:lstStyle/>
          <a:p>
            <a:endParaRPr lang="ru-RU"/>
          </a:p>
        </p:txBody>
      </p:sp>
      <p:sp>
        <p:nvSpPr>
          <p:cNvPr id="18482" name="Line 50"/>
          <p:cNvSpPr>
            <a:spLocks noChangeShapeType="1"/>
          </p:cNvSpPr>
          <p:nvPr/>
        </p:nvSpPr>
        <p:spPr bwMode="auto">
          <a:xfrm>
            <a:off x="5003800" y="3213100"/>
            <a:ext cx="576263" cy="503238"/>
          </a:xfrm>
          <a:prstGeom prst="line">
            <a:avLst/>
          </a:prstGeom>
          <a:noFill/>
          <a:ln w="19050">
            <a:solidFill>
              <a:srgbClr val="0000FF"/>
            </a:solidFill>
            <a:round/>
            <a:headEnd/>
            <a:tailEnd/>
          </a:ln>
          <a:effectLst/>
        </p:spPr>
        <p:txBody>
          <a:bodyPr/>
          <a:lstStyle/>
          <a:p>
            <a:endParaRPr lang="ru-RU"/>
          </a:p>
        </p:txBody>
      </p:sp>
      <p:sp>
        <p:nvSpPr>
          <p:cNvPr id="18483" name="Line 51"/>
          <p:cNvSpPr>
            <a:spLocks noChangeShapeType="1"/>
          </p:cNvSpPr>
          <p:nvPr/>
        </p:nvSpPr>
        <p:spPr bwMode="auto">
          <a:xfrm flipV="1">
            <a:off x="5580063" y="3213100"/>
            <a:ext cx="936625" cy="503238"/>
          </a:xfrm>
          <a:prstGeom prst="line">
            <a:avLst/>
          </a:prstGeom>
          <a:noFill/>
          <a:ln w="19050">
            <a:solidFill>
              <a:srgbClr val="0000FF"/>
            </a:solidFill>
            <a:round/>
            <a:headEnd/>
            <a:tailEnd/>
          </a:ln>
          <a:effectLst/>
        </p:spPr>
        <p:txBody>
          <a:bodyPr/>
          <a:lstStyle/>
          <a:p>
            <a:endParaRPr lang="ru-RU"/>
          </a:p>
        </p:txBody>
      </p:sp>
      <p:sp>
        <p:nvSpPr>
          <p:cNvPr id="18484" name="Line 52"/>
          <p:cNvSpPr>
            <a:spLocks noChangeShapeType="1"/>
          </p:cNvSpPr>
          <p:nvPr/>
        </p:nvSpPr>
        <p:spPr bwMode="auto">
          <a:xfrm>
            <a:off x="6516688" y="3213100"/>
            <a:ext cx="1008062" cy="936625"/>
          </a:xfrm>
          <a:prstGeom prst="line">
            <a:avLst/>
          </a:prstGeom>
          <a:noFill/>
          <a:ln w="19050">
            <a:solidFill>
              <a:srgbClr val="0000FF"/>
            </a:solidFill>
            <a:round/>
            <a:headEnd/>
            <a:tailEnd/>
          </a:ln>
          <a:effectLst/>
        </p:spPr>
        <p:txBody>
          <a:bodyPr/>
          <a:lstStyle/>
          <a:p>
            <a:endParaRPr lang="ru-RU"/>
          </a:p>
        </p:txBody>
      </p:sp>
      <p:sp>
        <p:nvSpPr>
          <p:cNvPr id="18487" name="Line 55"/>
          <p:cNvSpPr>
            <a:spLocks noChangeShapeType="1"/>
          </p:cNvSpPr>
          <p:nvPr/>
        </p:nvSpPr>
        <p:spPr bwMode="auto">
          <a:xfrm flipV="1">
            <a:off x="4932363" y="2636838"/>
            <a:ext cx="935037" cy="1152525"/>
          </a:xfrm>
          <a:prstGeom prst="line">
            <a:avLst/>
          </a:prstGeom>
          <a:noFill/>
          <a:ln w="19050">
            <a:solidFill>
              <a:srgbClr val="FFFF00"/>
            </a:solidFill>
            <a:round/>
            <a:headEnd/>
            <a:tailEnd/>
          </a:ln>
          <a:effectLst/>
        </p:spPr>
        <p:txBody>
          <a:bodyPr/>
          <a:lstStyle/>
          <a:p>
            <a:endParaRPr lang="ru-RU"/>
          </a:p>
        </p:txBody>
      </p:sp>
      <p:sp>
        <p:nvSpPr>
          <p:cNvPr id="18488" name="AutoShape 56"/>
          <p:cNvSpPr>
            <a:spLocks noChangeArrowheads="1"/>
          </p:cNvSpPr>
          <p:nvPr/>
        </p:nvSpPr>
        <p:spPr bwMode="auto">
          <a:xfrm>
            <a:off x="5724525" y="2492375"/>
            <a:ext cx="360363" cy="288925"/>
          </a:xfrm>
          <a:prstGeom prst="star4">
            <a:avLst>
              <a:gd name="adj" fmla="val 9472"/>
            </a:avLst>
          </a:prstGeom>
          <a:solidFill>
            <a:srgbClr val="FFFF00"/>
          </a:solidFill>
          <a:ln w="9525">
            <a:solidFill>
              <a:schemeClr val="tx1"/>
            </a:solidFill>
            <a:miter lim="800000"/>
            <a:headEnd/>
            <a:tailEnd/>
          </a:ln>
          <a:effectLst/>
        </p:spPr>
        <p:txBody>
          <a:bodyPr wrap="none" anchor="ctr"/>
          <a:lstStyle/>
          <a:p>
            <a:endParaRPr lang="ru-RU" altLang="ru-RU"/>
          </a:p>
        </p:txBody>
      </p:sp>
      <p:sp>
        <p:nvSpPr>
          <p:cNvPr id="18489" name="AutoShape 57"/>
          <p:cNvSpPr>
            <a:spLocks noChangeArrowheads="1"/>
          </p:cNvSpPr>
          <p:nvPr/>
        </p:nvSpPr>
        <p:spPr bwMode="auto">
          <a:xfrm>
            <a:off x="4787900" y="3644900"/>
            <a:ext cx="360363" cy="288925"/>
          </a:xfrm>
          <a:prstGeom prst="star4">
            <a:avLst>
              <a:gd name="adj" fmla="val 9472"/>
            </a:avLst>
          </a:prstGeom>
          <a:solidFill>
            <a:srgbClr val="FFFF00"/>
          </a:solidFill>
          <a:ln w="9525">
            <a:solidFill>
              <a:schemeClr val="tx1"/>
            </a:solidFill>
            <a:miter lim="800000"/>
            <a:headEnd/>
            <a:tailEnd/>
          </a:ln>
          <a:effectLst/>
        </p:spPr>
        <p:txBody>
          <a:bodyPr wrap="none" anchor="ctr"/>
          <a:lstStyle/>
          <a:p>
            <a:endParaRPr lang="ru-RU" altLang="ru-RU"/>
          </a:p>
        </p:txBody>
      </p:sp>
      <p:sp>
        <p:nvSpPr>
          <p:cNvPr id="18493" name="AutoShape 61"/>
          <p:cNvSpPr>
            <a:spLocks noChangeArrowheads="1"/>
          </p:cNvSpPr>
          <p:nvPr/>
        </p:nvSpPr>
        <p:spPr bwMode="auto">
          <a:xfrm>
            <a:off x="3563938" y="2997200"/>
            <a:ext cx="360362" cy="288925"/>
          </a:xfrm>
          <a:prstGeom prst="star4">
            <a:avLst>
              <a:gd name="adj" fmla="val 9472"/>
            </a:avLst>
          </a:prstGeom>
          <a:solidFill>
            <a:srgbClr val="FFFF00"/>
          </a:solidFill>
          <a:ln w="9525">
            <a:solidFill>
              <a:schemeClr val="tx1"/>
            </a:solidFill>
            <a:miter lim="800000"/>
            <a:headEnd/>
            <a:tailEnd/>
          </a:ln>
          <a:effectLst/>
        </p:spPr>
        <p:txBody>
          <a:bodyPr wrap="none" anchor="ctr"/>
          <a:lstStyle/>
          <a:p>
            <a:endParaRPr lang="ru-RU" altLang="ru-RU"/>
          </a:p>
        </p:txBody>
      </p:sp>
      <p:sp>
        <p:nvSpPr>
          <p:cNvPr id="18494" name="AutoShape 62"/>
          <p:cNvSpPr>
            <a:spLocks noChangeArrowheads="1"/>
          </p:cNvSpPr>
          <p:nvPr/>
        </p:nvSpPr>
        <p:spPr bwMode="auto">
          <a:xfrm>
            <a:off x="7380288" y="4076700"/>
            <a:ext cx="360362" cy="288925"/>
          </a:xfrm>
          <a:prstGeom prst="star4">
            <a:avLst>
              <a:gd name="adj" fmla="val 9472"/>
            </a:avLst>
          </a:prstGeom>
          <a:solidFill>
            <a:srgbClr val="FFFF00"/>
          </a:solidFill>
          <a:ln w="9525">
            <a:solidFill>
              <a:schemeClr val="tx1"/>
            </a:solidFill>
            <a:miter lim="800000"/>
            <a:headEnd/>
            <a:tailEnd/>
          </a:ln>
          <a:effectLst/>
        </p:spPr>
        <p:txBody>
          <a:bodyPr wrap="none" anchor="ctr"/>
          <a:lstStyle/>
          <a:p>
            <a:endParaRPr lang="ru-RU" altLang="ru-RU"/>
          </a:p>
        </p:txBody>
      </p:sp>
      <p:sp>
        <p:nvSpPr>
          <p:cNvPr id="18495" name="AutoShape 63"/>
          <p:cNvSpPr>
            <a:spLocks noChangeArrowheads="1"/>
          </p:cNvSpPr>
          <p:nvPr/>
        </p:nvSpPr>
        <p:spPr bwMode="auto">
          <a:xfrm>
            <a:off x="7956550" y="3429000"/>
            <a:ext cx="360363" cy="288925"/>
          </a:xfrm>
          <a:prstGeom prst="star4">
            <a:avLst>
              <a:gd name="adj" fmla="val 9472"/>
            </a:avLst>
          </a:prstGeom>
          <a:solidFill>
            <a:srgbClr val="FFFF00"/>
          </a:solidFill>
          <a:ln w="9525">
            <a:solidFill>
              <a:schemeClr val="tx1"/>
            </a:solidFill>
            <a:miter lim="800000"/>
            <a:headEnd/>
            <a:tailEnd/>
          </a:ln>
          <a:effectLst/>
        </p:spPr>
        <p:txBody>
          <a:bodyPr wrap="none" anchor="ctr"/>
          <a:lstStyle/>
          <a:p>
            <a:endParaRPr lang="ru-RU" altLang="ru-RU"/>
          </a:p>
        </p:txBody>
      </p:sp>
      <p:sp>
        <p:nvSpPr>
          <p:cNvPr id="18496" name="Line 64"/>
          <p:cNvSpPr>
            <a:spLocks noChangeShapeType="1"/>
          </p:cNvSpPr>
          <p:nvPr/>
        </p:nvSpPr>
        <p:spPr bwMode="auto">
          <a:xfrm>
            <a:off x="3708400" y="3141663"/>
            <a:ext cx="1222375" cy="647700"/>
          </a:xfrm>
          <a:prstGeom prst="line">
            <a:avLst/>
          </a:prstGeom>
          <a:noFill/>
          <a:ln w="19050">
            <a:solidFill>
              <a:srgbClr val="FFFF00"/>
            </a:solidFill>
            <a:round/>
            <a:headEnd/>
            <a:tailEnd/>
          </a:ln>
          <a:effectLst/>
        </p:spPr>
        <p:txBody>
          <a:bodyPr/>
          <a:lstStyle/>
          <a:p>
            <a:endParaRPr lang="ru-RU"/>
          </a:p>
        </p:txBody>
      </p:sp>
      <p:sp>
        <p:nvSpPr>
          <p:cNvPr id="18497" name="Line 65"/>
          <p:cNvSpPr>
            <a:spLocks noChangeShapeType="1"/>
          </p:cNvSpPr>
          <p:nvPr/>
        </p:nvSpPr>
        <p:spPr bwMode="auto">
          <a:xfrm>
            <a:off x="5867400" y="2636838"/>
            <a:ext cx="1728788" cy="1584325"/>
          </a:xfrm>
          <a:prstGeom prst="line">
            <a:avLst/>
          </a:prstGeom>
          <a:noFill/>
          <a:ln w="19050">
            <a:solidFill>
              <a:srgbClr val="FFFF00"/>
            </a:solidFill>
            <a:round/>
            <a:headEnd/>
            <a:tailEnd/>
          </a:ln>
          <a:effectLst/>
        </p:spPr>
        <p:txBody>
          <a:bodyPr/>
          <a:lstStyle/>
          <a:p>
            <a:endParaRPr lang="ru-RU"/>
          </a:p>
        </p:txBody>
      </p:sp>
      <p:sp>
        <p:nvSpPr>
          <p:cNvPr id="18498" name="Line 66"/>
          <p:cNvSpPr>
            <a:spLocks noChangeShapeType="1"/>
          </p:cNvSpPr>
          <p:nvPr/>
        </p:nvSpPr>
        <p:spPr bwMode="auto">
          <a:xfrm flipV="1">
            <a:off x="7596188" y="3573463"/>
            <a:ext cx="504825" cy="647700"/>
          </a:xfrm>
          <a:prstGeom prst="line">
            <a:avLst/>
          </a:prstGeom>
          <a:noFill/>
          <a:ln w="19050">
            <a:solidFill>
              <a:srgbClr val="FFFF00"/>
            </a:solidFill>
            <a:round/>
            <a:headEnd/>
            <a:tailEnd/>
          </a:ln>
          <a:effectLst/>
        </p:spPr>
        <p:txBody>
          <a:bodyPr/>
          <a:lstStyle/>
          <a:p>
            <a:endParaRPr lang="ru-RU"/>
          </a:p>
        </p:txBody>
      </p:sp>
      <p:sp>
        <p:nvSpPr>
          <p:cNvPr id="18499" name="Line 67"/>
          <p:cNvSpPr>
            <a:spLocks noChangeShapeType="1"/>
          </p:cNvSpPr>
          <p:nvPr/>
        </p:nvSpPr>
        <p:spPr bwMode="auto">
          <a:xfrm>
            <a:off x="1908175" y="3571875"/>
            <a:ext cx="1368425" cy="217488"/>
          </a:xfrm>
          <a:prstGeom prst="line">
            <a:avLst/>
          </a:prstGeom>
          <a:noFill/>
          <a:ln w="19050">
            <a:solidFill>
              <a:srgbClr val="FF6600"/>
            </a:solidFill>
            <a:round/>
            <a:headEnd/>
            <a:tailEnd/>
          </a:ln>
          <a:effectLst/>
        </p:spPr>
        <p:txBody>
          <a:bodyPr/>
          <a:lstStyle/>
          <a:p>
            <a:endParaRPr lang="ru-RU"/>
          </a:p>
        </p:txBody>
      </p:sp>
      <p:sp>
        <p:nvSpPr>
          <p:cNvPr id="18500" name="Line 68"/>
          <p:cNvSpPr>
            <a:spLocks noChangeShapeType="1"/>
          </p:cNvSpPr>
          <p:nvPr/>
        </p:nvSpPr>
        <p:spPr bwMode="auto">
          <a:xfrm flipV="1">
            <a:off x="3276600" y="2852738"/>
            <a:ext cx="1439863" cy="936625"/>
          </a:xfrm>
          <a:prstGeom prst="line">
            <a:avLst/>
          </a:prstGeom>
          <a:noFill/>
          <a:ln w="19050">
            <a:solidFill>
              <a:srgbClr val="FF6600"/>
            </a:solidFill>
            <a:round/>
            <a:headEnd/>
            <a:tailEnd/>
          </a:ln>
          <a:effectLst/>
        </p:spPr>
        <p:txBody>
          <a:bodyPr/>
          <a:lstStyle/>
          <a:p>
            <a:endParaRPr lang="ru-RU"/>
          </a:p>
        </p:txBody>
      </p:sp>
      <p:sp>
        <p:nvSpPr>
          <p:cNvPr id="18501" name="Line 69"/>
          <p:cNvSpPr>
            <a:spLocks noChangeShapeType="1"/>
          </p:cNvSpPr>
          <p:nvPr/>
        </p:nvSpPr>
        <p:spPr bwMode="auto">
          <a:xfrm>
            <a:off x="4716463" y="2852738"/>
            <a:ext cx="719137" cy="71437"/>
          </a:xfrm>
          <a:prstGeom prst="line">
            <a:avLst/>
          </a:prstGeom>
          <a:noFill/>
          <a:ln w="19050">
            <a:solidFill>
              <a:srgbClr val="FF6600"/>
            </a:solidFill>
            <a:round/>
            <a:headEnd/>
            <a:tailEnd/>
          </a:ln>
          <a:effectLst/>
        </p:spPr>
        <p:txBody>
          <a:bodyPr/>
          <a:lstStyle/>
          <a:p>
            <a:endParaRPr lang="ru-RU"/>
          </a:p>
        </p:txBody>
      </p:sp>
      <p:sp>
        <p:nvSpPr>
          <p:cNvPr id="18502" name="Line 70"/>
          <p:cNvSpPr>
            <a:spLocks noChangeShapeType="1"/>
          </p:cNvSpPr>
          <p:nvPr/>
        </p:nvSpPr>
        <p:spPr bwMode="auto">
          <a:xfrm>
            <a:off x="5435600" y="2924175"/>
            <a:ext cx="504825" cy="1009650"/>
          </a:xfrm>
          <a:prstGeom prst="line">
            <a:avLst/>
          </a:prstGeom>
          <a:noFill/>
          <a:ln w="19050">
            <a:solidFill>
              <a:srgbClr val="FF6600"/>
            </a:solidFill>
            <a:round/>
            <a:headEnd/>
            <a:tailEnd/>
          </a:ln>
          <a:effectLst/>
        </p:spPr>
        <p:txBody>
          <a:bodyPr/>
          <a:lstStyle/>
          <a:p>
            <a:endParaRPr lang="ru-RU"/>
          </a:p>
        </p:txBody>
      </p:sp>
      <p:sp>
        <p:nvSpPr>
          <p:cNvPr id="18503" name="Line 71"/>
          <p:cNvSpPr>
            <a:spLocks noChangeShapeType="1"/>
          </p:cNvSpPr>
          <p:nvPr/>
        </p:nvSpPr>
        <p:spPr bwMode="auto">
          <a:xfrm flipV="1">
            <a:off x="5940425" y="3068638"/>
            <a:ext cx="215900" cy="865187"/>
          </a:xfrm>
          <a:prstGeom prst="line">
            <a:avLst/>
          </a:prstGeom>
          <a:noFill/>
          <a:ln w="19050">
            <a:solidFill>
              <a:srgbClr val="FF6600"/>
            </a:solidFill>
            <a:round/>
            <a:headEnd/>
            <a:tailEnd/>
          </a:ln>
          <a:effectLst/>
        </p:spPr>
        <p:txBody>
          <a:bodyPr/>
          <a:lstStyle/>
          <a:p>
            <a:endParaRPr lang="ru-RU"/>
          </a:p>
        </p:txBody>
      </p:sp>
      <p:sp>
        <p:nvSpPr>
          <p:cNvPr id="18504" name="Line 72"/>
          <p:cNvSpPr>
            <a:spLocks noChangeShapeType="1"/>
          </p:cNvSpPr>
          <p:nvPr/>
        </p:nvSpPr>
        <p:spPr bwMode="auto">
          <a:xfrm>
            <a:off x="6156325" y="3068638"/>
            <a:ext cx="360363" cy="1081087"/>
          </a:xfrm>
          <a:prstGeom prst="line">
            <a:avLst/>
          </a:prstGeom>
          <a:noFill/>
          <a:ln w="19050">
            <a:solidFill>
              <a:srgbClr val="FF6600"/>
            </a:solidFill>
            <a:round/>
            <a:headEnd/>
            <a:tailEnd/>
          </a:ln>
          <a:effectLst/>
        </p:spPr>
        <p:txBody>
          <a:bodyPr/>
          <a:lstStyle/>
          <a:p>
            <a:endParaRPr lang="ru-RU"/>
          </a:p>
        </p:txBody>
      </p:sp>
      <p:sp>
        <p:nvSpPr>
          <p:cNvPr id="18505" name="Line 73"/>
          <p:cNvSpPr>
            <a:spLocks noChangeShapeType="1"/>
          </p:cNvSpPr>
          <p:nvPr/>
        </p:nvSpPr>
        <p:spPr bwMode="auto">
          <a:xfrm>
            <a:off x="2771775" y="3500438"/>
            <a:ext cx="431800" cy="1223962"/>
          </a:xfrm>
          <a:prstGeom prst="line">
            <a:avLst/>
          </a:prstGeom>
          <a:noFill/>
          <a:ln w="19050">
            <a:solidFill>
              <a:srgbClr val="339966"/>
            </a:solidFill>
            <a:round/>
            <a:headEnd/>
            <a:tailEnd/>
          </a:ln>
          <a:effectLst/>
        </p:spPr>
        <p:txBody>
          <a:bodyPr/>
          <a:lstStyle/>
          <a:p>
            <a:endParaRPr lang="ru-RU"/>
          </a:p>
        </p:txBody>
      </p:sp>
      <p:sp>
        <p:nvSpPr>
          <p:cNvPr id="18506" name="Line 74"/>
          <p:cNvSpPr>
            <a:spLocks noChangeShapeType="1"/>
          </p:cNvSpPr>
          <p:nvPr/>
        </p:nvSpPr>
        <p:spPr bwMode="auto">
          <a:xfrm flipV="1">
            <a:off x="3203575" y="3500438"/>
            <a:ext cx="647700" cy="1223962"/>
          </a:xfrm>
          <a:prstGeom prst="line">
            <a:avLst/>
          </a:prstGeom>
          <a:noFill/>
          <a:ln w="19050">
            <a:solidFill>
              <a:srgbClr val="339966"/>
            </a:solidFill>
            <a:round/>
            <a:headEnd/>
            <a:tailEnd/>
          </a:ln>
          <a:effectLst/>
        </p:spPr>
        <p:txBody>
          <a:bodyPr/>
          <a:lstStyle/>
          <a:p>
            <a:endParaRPr lang="ru-RU"/>
          </a:p>
        </p:txBody>
      </p:sp>
      <p:sp>
        <p:nvSpPr>
          <p:cNvPr id="18507" name="Line 75"/>
          <p:cNvSpPr>
            <a:spLocks noChangeShapeType="1"/>
          </p:cNvSpPr>
          <p:nvPr/>
        </p:nvSpPr>
        <p:spPr bwMode="auto">
          <a:xfrm>
            <a:off x="3851275" y="3500438"/>
            <a:ext cx="144463" cy="1223962"/>
          </a:xfrm>
          <a:prstGeom prst="line">
            <a:avLst/>
          </a:prstGeom>
          <a:noFill/>
          <a:ln w="19050">
            <a:solidFill>
              <a:srgbClr val="339966"/>
            </a:solidFill>
            <a:round/>
            <a:headEnd/>
            <a:tailEnd/>
          </a:ln>
          <a:effectLst/>
        </p:spPr>
        <p:txBody>
          <a:bodyPr/>
          <a:lstStyle/>
          <a:p>
            <a:endParaRPr lang="ru-RU"/>
          </a:p>
        </p:txBody>
      </p:sp>
      <p:sp>
        <p:nvSpPr>
          <p:cNvPr id="18508" name="Line 76"/>
          <p:cNvSpPr>
            <a:spLocks noChangeShapeType="1"/>
          </p:cNvSpPr>
          <p:nvPr/>
        </p:nvSpPr>
        <p:spPr bwMode="auto">
          <a:xfrm flipV="1">
            <a:off x="3995738" y="3357563"/>
            <a:ext cx="1728787" cy="1366837"/>
          </a:xfrm>
          <a:prstGeom prst="line">
            <a:avLst/>
          </a:prstGeom>
          <a:noFill/>
          <a:ln w="19050">
            <a:solidFill>
              <a:srgbClr val="339966"/>
            </a:solidFill>
            <a:round/>
            <a:headEnd/>
            <a:tailEnd/>
          </a:ln>
          <a:effectLst/>
        </p:spPr>
        <p:txBody>
          <a:bodyPr/>
          <a:lstStyle/>
          <a:p>
            <a:endParaRPr lang="ru-RU"/>
          </a:p>
        </p:txBody>
      </p:sp>
      <p:sp>
        <p:nvSpPr>
          <p:cNvPr id="18509" name="Line 77"/>
          <p:cNvSpPr>
            <a:spLocks noChangeShapeType="1"/>
          </p:cNvSpPr>
          <p:nvPr/>
        </p:nvSpPr>
        <p:spPr bwMode="auto">
          <a:xfrm>
            <a:off x="5724525" y="3355975"/>
            <a:ext cx="71438" cy="1296988"/>
          </a:xfrm>
          <a:prstGeom prst="line">
            <a:avLst/>
          </a:prstGeom>
          <a:noFill/>
          <a:ln w="19050">
            <a:solidFill>
              <a:srgbClr val="339966"/>
            </a:solidFill>
            <a:round/>
            <a:headEnd/>
            <a:tailEnd/>
          </a:ln>
          <a:effectLst/>
        </p:spPr>
        <p:txBody>
          <a:bodyPr/>
          <a:lstStyle/>
          <a:p>
            <a:endParaRPr lang="ru-RU"/>
          </a:p>
        </p:txBody>
      </p:sp>
      <p:sp>
        <p:nvSpPr>
          <p:cNvPr id="18510" name="Line 78"/>
          <p:cNvSpPr>
            <a:spLocks noChangeShapeType="1"/>
          </p:cNvSpPr>
          <p:nvPr/>
        </p:nvSpPr>
        <p:spPr bwMode="auto">
          <a:xfrm flipV="1">
            <a:off x="5795963" y="4076700"/>
            <a:ext cx="1152525" cy="576263"/>
          </a:xfrm>
          <a:prstGeom prst="line">
            <a:avLst/>
          </a:prstGeom>
          <a:noFill/>
          <a:ln w="19050">
            <a:solidFill>
              <a:srgbClr val="339966"/>
            </a:solidFill>
            <a:round/>
            <a:headEnd/>
            <a:tailEnd/>
          </a:ln>
          <a:effectLst/>
        </p:spPr>
        <p:txBody>
          <a:bodyPr/>
          <a:lstStyle/>
          <a:p>
            <a:endParaRPr lang="ru-RU"/>
          </a:p>
        </p:txBody>
      </p:sp>
      <p:sp>
        <p:nvSpPr>
          <p:cNvPr id="18511" name="Line 79"/>
          <p:cNvSpPr>
            <a:spLocks noChangeShapeType="1"/>
          </p:cNvSpPr>
          <p:nvPr/>
        </p:nvSpPr>
        <p:spPr bwMode="auto">
          <a:xfrm flipV="1">
            <a:off x="6948488" y="3357563"/>
            <a:ext cx="287337" cy="719137"/>
          </a:xfrm>
          <a:prstGeom prst="line">
            <a:avLst/>
          </a:prstGeom>
          <a:noFill/>
          <a:ln w="19050">
            <a:solidFill>
              <a:srgbClr val="339966"/>
            </a:solidFill>
            <a:round/>
            <a:headEnd/>
            <a:tailEnd/>
          </a:ln>
          <a:effectLst/>
        </p:spPr>
        <p:txBody>
          <a:bodyPr/>
          <a:lstStyle/>
          <a:p>
            <a:endParaRPr lang="ru-RU"/>
          </a:p>
        </p:txBody>
      </p:sp>
      <p:sp>
        <p:nvSpPr>
          <p:cNvPr id="18512" name="Line 80"/>
          <p:cNvSpPr>
            <a:spLocks noChangeShapeType="1"/>
          </p:cNvSpPr>
          <p:nvPr/>
        </p:nvSpPr>
        <p:spPr bwMode="auto">
          <a:xfrm>
            <a:off x="6516688" y="4149725"/>
            <a:ext cx="1511300" cy="719138"/>
          </a:xfrm>
          <a:prstGeom prst="line">
            <a:avLst/>
          </a:prstGeom>
          <a:noFill/>
          <a:ln w="19050">
            <a:solidFill>
              <a:srgbClr val="FF6600"/>
            </a:solidFill>
            <a:round/>
            <a:headEnd/>
            <a:tailEnd/>
          </a:ln>
          <a:effectLst/>
        </p:spPr>
        <p:txBody>
          <a:bodyPr/>
          <a:lstStyle/>
          <a:p>
            <a:endParaRPr lang="ru-RU"/>
          </a:p>
        </p:txBody>
      </p:sp>
      <p:sp>
        <p:nvSpPr>
          <p:cNvPr id="18513" name="Line 81"/>
          <p:cNvSpPr>
            <a:spLocks noChangeShapeType="1"/>
          </p:cNvSpPr>
          <p:nvPr/>
        </p:nvSpPr>
        <p:spPr bwMode="auto">
          <a:xfrm flipV="1">
            <a:off x="7235825" y="3068638"/>
            <a:ext cx="1081088" cy="287337"/>
          </a:xfrm>
          <a:prstGeom prst="line">
            <a:avLst/>
          </a:prstGeom>
          <a:noFill/>
          <a:ln w="19050">
            <a:solidFill>
              <a:srgbClr val="339966"/>
            </a:solidFill>
            <a:round/>
            <a:headEnd/>
            <a:tailEnd/>
          </a:ln>
          <a:effectLst/>
        </p:spPr>
        <p:txBody>
          <a:bodyPr/>
          <a:lstStyle/>
          <a:p>
            <a:endParaRPr lang="ru-RU"/>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left)">
                                      <p:cBhvr>
                                        <p:cTn id="7" dur="2000"/>
                                        <p:tgtEl>
                                          <p:spTgt spid="1843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476"/>
                                        </p:tgtEl>
                                        <p:attrNameLst>
                                          <p:attrName>style.visibility</p:attrName>
                                        </p:attrNameLst>
                                      </p:cBhvr>
                                      <p:to>
                                        <p:strVal val="visible"/>
                                      </p:to>
                                    </p:set>
                                    <p:animEffect transition="in" filter="wipe(left)">
                                      <p:cBhvr>
                                        <p:cTn id="10" dur="2000"/>
                                        <p:tgtEl>
                                          <p:spTgt spid="1847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477"/>
                                        </p:tgtEl>
                                        <p:attrNameLst>
                                          <p:attrName>style.visibility</p:attrName>
                                        </p:attrNameLst>
                                      </p:cBhvr>
                                      <p:to>
                                        <p:strVal val="visible"/>
                                      </p:to>
                                    </p:set>
                                    <p:animEffect transition="in" filter="wipe(left)">
                                      <p:cBhvr>
                                        <p:cTn id="13" dur="2000"/>
                                        <p:tgtEl>
                                          <p:spTgt spid="1847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478"/>
                                        </p:tgtEl>
                                        <p:attrNameLst>
                                          <p:attrName>style.visibility</p:attrName>
                                        </p:attrNameLst>
                                      </p:cBhvr>
                                      <p:to>
                                        <p:strVal val="visible"/>
                                      </p:to>
                                    </p:set>
                                    <p:animEffect transition="in" filter="wipe(left)">
                                      <p:cBhvr>
                                        <p:cTn id="16" dur="2000"/>
                                        <p:tgtEl>
                                          <p:spTgt spid="184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20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479"/>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1000"/>
                                  </p:stCondLst>
                                  <p:childTnLst>
                                    <p:set>
                                      <p:cBhvr>
                                        <p:cTn id="28" dur="1" fill="hold">
                                          <p:stCondLst>
                                            <p:cond delay="0"/>
                                          </p:stCondLst>
                                        </p:cTn>
                                        <p:tgtEl>
                                          <p:spTgt spid="18480"/>
                                        </p:tgtEl>
                                        <p:attrNameLst>
                                          <p:attrName>style.visibility</p:attrName>
                                        </p:attrNameLst>
                                      </p:cBhvr>
                                      <p:to>
                                        <p:strVal val="visible"/>
                                      </p:to>
                                    </p:set>
                                  </p:childTnLst>
                                </p:cTn>
                              </p:par>
                            </p:childTnLst>
                          </p:cTn>
                        </p:par>
                        <p:par>
                          <p:cTn id="29" fill="hold" nodeType="afterGroup">
                            <p:stCondLst>
                              <p:cond delay="1000"/>
                            </p:stCondLst>
                            <p:childTnLst>
                              <p:par>
                                <p:cTn id="30" presetID="1" presetClass="entr" presetSubtype="0" fill="hold" grpId="0" nodeType="afterEffect">
                                  <p:stCondLst>
                                    <p:cond delay="1000"/>
                                  </p:stCondLst>
                                  <p:childTnLst>
                                    <p:set>
                                      <p:cBhvr>
                                        <p:cTn id="31" dur="1" fill="hold">
                                          <p:stCondLst>
                                            <p:cond delay="0"/>
                                          </p:stCondLst>
                                        </p:cTn>
                                        <p:tgtEl>
                                          <p:spTgt spid="18481"/>
                                        </p:tgtEl>
                                        <p:attrNameLst>
                                          <p:attrName>style.visibility</p:attrName>
                                        </p:attrNameLst>
                                      </p:cBhvr>
                                      <p:to>
                                        <p:strVal val="visible"/>
                                      </p:to>
                                    </p:set>
                                  </p:childTnLst>
                                </p:cTn>
                              </p:par>
                            </p:childTnLst>
                          </p:cTn>
                        </p:par>
                        <p:par>
                          <p:cTn id="32" fill="hold" nodeType="afterGroup">
                            <p:stCondLst>
                              <p:cond delay="2000"/>
                            </p:stCondLst>
                            <p:childTnLst>
                              <p:par>
                                <p:cTn id="33" presetID="1" presetClass="entr" presetSubtype="0" fill="hold" grpId="0" nodeType="afterEffect">
                                  <p:stCondLst>
                                    <p:cond delay="1000"/>
                                  </p:stCondLst>
                                  <p:childTnLst>
                                    <p:set>
                                      <p:cBhvr>
                                        <p:cTn id="34" dur="1" fill="hold">
                                          <p:stCondLst>
                                            <p:cond delay="0"/>
                                          </p:stCondLst>
                                        </p:cTn>
                                        <p:tgtEl>
                                          <p:spTgt spid="18482"/>
                                        </p:tgtEl>
                                        <p:attrNameLst>
                                          <p:attrName>style.visibility</p:attrName>
                                        </p:attrNameLst>
                                      </p:cBhvr>
                                      <p:to>
                                        <p:strVal val="visible"/>
                                      </p:to>
                                    </p:set>
                                  </p:childTnLst>
                                </p:cTn>
                              </p:par>
                            </p:childTnLst>
                          </p:cTn>
                        </p:par>
                        <p:par>
                          <p:cTn id="35" fill="hold" nodeType="afterGroup">
                            <p:stCondLst>
                              <p:cond delay="3000"/>
                            </p:stCondLst>
                            <p:childTnLst>
                              <p:par>
                                <p:cTn id="36" presetID="1" presetClass="entr" presetSubtype="0" fill="hold" grpId="0" nodeType="afterEffect">
                                  <p:stCondLst>
                                    <p:cond delay="1000"/>
                                  </p:stCondLst>
                                  <p:childTnLst>
                                    <p:set>
                                      <p:cBhvr>
                                        <p:cTn id="37" dur="1" fill="hold">
                                          <p:stCondLst>
                                            <p:cond delay="0"/>
                                          </p:stCondLst>
                                        </p:cTn>
                                        <p:tgtEl>
                                          <p:spTgt spid="18483"/>
                                        </p:tgtEl>
                                        <p:attrNameLst>
                                          <p:attrName>style.visibility</p:attrName>
                                        </p:attrNameLst>
                                      </p:cBhvr>
                                      <p:to>
                                        <p:strVal val="visible"/>
                                      </p:to>
                                    </p:set>
                                  </p:childTnLst>
                                </p:cTn>
                              </p:par>
                            </p:childTnLst>
                          </p:cTn>
                        </p:par>
                        <p:par>
                          <p:cTn id="38" fill="hold" nodeType="afterGroup">
                            <p:stCondLst>
                              <p:cond delay="4000"/>
                            </p:stCondLst>
                            <p:childTnLst>
                              <p:par>
                                <p:cTn id="39" presetID="1" presetClass="entr" presetSubtype="0" fill="hold" grpId="0" nodeType="afterEffect">
                                  <p:stCondLst>
                                    <p:cond delay="1000"/>
                                  </p:stCondLst>
                                  <p:childTnLst>
                                    <p:set>
                                      <p:cBhvr>
                                        <p:cTn id="40" dur="1" fill="hold">
                                          <p:stCondLst>
                                            <p:cond delay="0"/>
                                          </p:stCondLst>
                                        </p:cTn>
                                        <p:tgtEl>
                                          <p:spTgt spid="1848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8488"/>
                                        </p:tgtEl>
                                        <p:attrNameLst>
                                          <p:attrName>style.visibility</p:attrName>
                                        </p:attrNameLst>
                                      </p:cBhvr>
                                      <p:to>
                                        <p:strVal val="visible"/>
                                      </p:to>
                                    </p:set>
                                    <p:animEffect transition="in" filter="wipe(left)">
                                      <p:cBhvr>
                                        <p:cTn id="45" dur="500"/>
                                        <p:tgtEl>
                                          <p:spTgt spid="1848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mph" presetSubtype="0" fill="hold" grpId="1" nodeType="clickEffect">
                                  <p:stCondLst>
                                    <p:cond delay="0"/>
                                  </p:stCondLst>
                                  <p:childTnLst>
                                    <p:animScale>
                                      <p:cBhvr>
                                        <p:cTn id="49" dur="2000" fill="hold"/>
                                        <p:tgtEl>
                                          <p:spTgt spid="18488"/>
                                        </p:tgtEl>
                                      </p:cBhvr>
                                      <p:by x="150000" y="150000"/>
                                    </p:animScale>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489"/>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8487"/>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8493"/>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8494"/>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8495"/>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8496"/>
                                        </p:tgtEl>
                                        <p:attrNameLst>
                                          <p:attrName>style.visibility</p:attrName>
                                        </p:attrNameLst>
                                      </p:cBhvr>
                                      <p:to>
                                        <p:strVal val="visible"/>
                                      </p:to>
                                    </p:set>
                                    <p:animEffect transition="in" filter="wipe(left)">
                                      <p:cBhvr>
                                        <p:cTn id="74" dur="3000"/>
                                        <p:tgtEl>
                                          <p:spTgt spid="18496"/>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8497"/>
                                        </p:tgtEl>
                                        <p:attrNameLst>
                                          <p:attrName>style.visibility</p:attrName>
                                        </p:attrNameLst>
                                      </p:cBhvr>
                                      <p:to>
                                        <p:strVal val="visible"/>
                                      </p:to>
                                    </p:set>
                                    <p:animEffect transition="in" filter="wipe(left)">
                                      <p:cBhvr>
                                        <p:cTn id="77" dur="3000"/>
                                        <p:tgtEl>
                                          <p:spTgt spid="18497"/>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8498"/>
                                        </p:tgtEl>
                                        <p:attrNameLst>
                                          <p:attrName>style.visibility</p:attrName>
                                        </p:attrNameLst>
                                      </p:cBhvr>
                                      <p:to>
                                        <p:strVal val="visible"/>
                                      </p:to>
                                    </p:set>
                                    <p:animEffect transition="in" filter="wipe(left)">
                                      <p:cBhvr>
                                        <p:cTn id="80" dur="3000"/>
                                        <p:tgtEl>
                                          <p:spTgt spid="1849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8505"/>
                                        </p:tgtEl>
                                        <p:attrNameLst>
                                          <p:attrName>style.visibility</p:attrName>
                                        </p:attrNameLst>
                                      </p:cBhvr>
                                      <p:to>
                                        <p:strVal val="visible"/>
                                      </p:to>
                                    </p:set>
                                  </p:childTnLst>
                                </p:cTn>
                              </p:par>
                            </p:childTnLst>
                          </p:cTn>
                        </p:par>
                        <p:par>
                          <p:cTn id="85" fill="hold" nodeType="afterGroup">
                            <p:stCondLst>
                              <p:cond delay="0"/>
                            </p:stCondLst>
                            <p:childTnLst>
                              <p:par>
                                <p:cTn id="86" presetID="22" presetClass="entr" presetSubtype="8" fill="hold" grpId="0" nodeType="afterEffect">
                                  <p:stCondLst>
                                    <p:cond delay="0"/>
                                  </p:stCondLst>
                                  <p:childTnLst>
                                    <p:set>
                                      <p:cBhvr>
                                        <p:cTn id="87" dur="1" fill="hold">
                                          <p:stCondLst>
                                            <p:cond delay="0"/>
                                          </p:stCondLst>
                                        </p:cTn>
                                        <p:tgtEl>
                                          <p:spTgt spid="18506"/>
                                        </p:tgtEl>
                                        <p:attrNameLst>
                                          <p:attrName>style.visibility</p:attrName>
                                        </p:attrNameLst>
                                      </p:cBhvr>
                                      <p:to>
                                        <p:strVal val="visible"/>
                                      </p:to>
                                    </p:set>
                                    <p:animEffect transition="in" filter="wipe(left)">
                                      <p:cBhvr>
                                        <p:cTn id="88" dur="500"/>
                                        <p:tgtEl>
                                          <p:spTgt spid="18506"/>
                                        </p:tgtEl>
                                      </p:cBhvr>
                                    </p:animEffect>
                                  </p:childTnLst>
                                </p:cTn>
                              </p:par>
                            </p:childTnLst>
                          </p:cTn>
                        </p:par>
                        <p:par>
                          <p:cTn id="89" fill="hold" nodeType="afterGroup">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18507"/>
                                        </p:tgtEl>
                                        <p:attrNameLst>
                                          <p:attrName>style.visibility</p:attrName>
                                        </p:attrNameLst>
                                      </p:cBhvr>
                                      <p:to>
                                        <p:strVal val="visible"/>
                                      </p:to>
                                    </p:set>
                                    <p:animEffect transition="in" filter="wipe(left)">
                                      <p:cBhvr>
                                        <p:cTn id="92" dur="500"/>
                                        <p:tgtEl>
                                          <p:spTgt spid="18507"/>
                                        </p:tgtEl>
                                      </p:cBhvr>
                                    </p:animEffect>
                                  </p:childTnLst>
                                </p:cTn>
                              </p:par>
                            </p:childTnLst>
                          </p:cTn>
                        </p:par>
                        <p:par>
                          <p:cTn id="93" fill="hold" nodeType="afterGroup">
                            <p:stCondLst>
                              <p:cond delay="1000"/>
                            </p:stCondLst>
                            <p:childTnLst>
                              <p:par>
                                <p:cTn id="94" presetID="22" presetClass="entr" presetSubtype="8" fill="hold" grpId="0" nodeType="afterEffect">
                                  <p:stCondLst>
                                    <p:cond delay="0"/>
                                  </p:stCondLst>
                                  <p:childTnLst>
                                    <p:set>
                                      <p:cBhvr>
                                        <p:cTn id="95" dur="1" fill="hold">
                                          <p:stCondLst>
                                            <p:cond delay="0"/>
                                          </p:stCondLst>
                                        </p:cTn>
                                        <p:tgtEl>
                                          <p:spTgt spid="18508"/>
                                        </p:tgtEl>
                                        <p:attrNameLst>
                                          <p:attrName>style.visibility</p:attrName>
                                        </p:attrNameLst>
                                      </p:cBhvr>
                                      <p:to>
                                        <p:strVal val="visible"/>
                                      </p:to>
                                    </p:set>
                                    <p:animEffect transition="in" filter="wipe(left)">
                                      <p:cBhvr>
                                        <p:cTn id="96" dur="500"/>
                                        <p:tgtEl>
                                          <p:spTgt spid="18508"/>
                                        </p:tgtEl>
                                      </p:cBhvr>
                                    </p:animEffect>
                                  </p:childTnLst>
                                </p:cTn>
                              </p:par>
                            </p:childTnLst>
                          </p:cTn>
                        </p:par>
                        <p:par>
                          <p:cTn id="97" fill="hold" nodeType="afterGroup">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18509"/>
                                        </p:tgtEl>
                                        <p:attrNameLst>
                                          <p:attrName>style.visibility</p:attrName>
                                        </p:attrNameLst>
                                      </p:cBhvr>
                                      <p:to>
                                        <p:strVal val="visible"/>
                                      </p:to>
                                    </p:set>
                                    <p:animEffect transition="in" filter="wipe(left)">
                                      <p:cBhvr>
                                        <p:cTn id="100" dur="500"/>
                                        <p:tgtEl>
                                          <p:spTgt spid="18509"/>
                                        </p:tgtEl>
                                      </p:cBhvr>
                                    </p:animEffect>
                                  </p:childTnLst>
                                </p:cTn>
                              </p:par>
                            </p:childTnLst>
                          </p:cTn>
                        </p:par>
                        <p:par>
                          <p:cTn id="101" fill="hold" nodeType="afterGroup">
                            <p:stCondLst>
                              <p:cond delay="2000"/>
                            </p:stCondLst>
                            <p:childTnLst>
                              <p:par>
                                <p:cTn id="102" presetID="22" presetClass="entr" presetSubtype="8" fill="hold" grpId="0" nodeType="afterEffect">
                                  <p:stCondLst>
                                    <p:cond delay="0"/>
                                  </p:stCondLst>
                                  <p:childTnLst>
                                    <p:set>
                                      <p:cBhvr>
                                        <p:cTn id="103" dur="1" fill="hold">
                                          <p:stCondLst>
                                            <p:cond delay="0"/>
                                          </p:stCondLst>
                                        </p:cTn>
                                        <p:tgtEl>
                                          <p:spTgt spid="18510"/>
                                        </p:tgtEl>
                                        <p:attrNameLst>
                                          <p:attrName>style.visibility</p:attrName>
                                        </p:attrNameLst>
                                      </p:cBhvr>
                                      <p:to>
                                        <p:strVal val="visible"/>
                                      </p:to>
                                    </p:set>
                                    <p:animEffect transition="in" filter="wipe(left)">
                                      <p:cBhvr>
                                        <p:cTn id="104" dur="500"/>
                                        <p:tgtEl>
                                          <p:spTgt spid="18510"/>
                                        </p:tgtEl>
                                      </p:cBhvr>
                                    </p:animEffect>
                                  </p:childTnLst>
                                </p:cTn>
                              </p:par>
                            </p:childTnLst>
                          </p:cTn>
                        </p:par>
                        <p:par>
                          <p:cTn id="105" fill="hold" nodeType="afterGroup">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18511"/>
                                        </p:tgtEl>
                                        <p:attrNameLst>
                                          <p:attrName>style.visibility</p:attrName>
                                        </p:attrNameLst>
                                      </p:cBhvr>
                                      <p:to>
                                        <p:strVal val="visible"/>
                                      </p:to>
                                    </p:set>
                                    <p:animEffect transition="in" filter="wipe(left)">
                                      <p:cBhvr>
                                        <p:cTn id="108" dur="500"/>
                                        <p:tgtEl>
                                          <p:spTgt spid="18511"/>
                                        </p:tgtEl>
                                      </p:cBhvr>
                                    </p:animEffect>
                                  </p:childTnLst>
                                </p:cTn>
                              </p:par>
                            </p:childTnLst>
                          </p:cTn>
                        </p:par>
                        <p:par>
                          <p:cTn id="109" fill="hold" nodeType="afterGroup">
                            <p:stCondLst>
                              <p:cond delay="3000"/>
                            </p:stCondLst>
                            <p:childTnLst>
                              <p:par>
                                <p:cTn id="110" presetID="22" presetClass="entr" presetSubtype="8" fill="hold" grpId="0" nodeType="afterEffect">
                                  <p:stCondLst>
                                    <p:cond delay="0"/>
                                  </p:stCondLst>
                                  <p:childTnLst>
                                    <p:set>
                                      <p:cBhvr>
                                        <p:cTn id="111" dur="1" fill="hold">
                                          <p:stCondLst>
                                            <p:cond delay="0"/>
                                          </p:stCondLst>
                                        </p:cTn>
                                        <p:tgtEl>
                                          <p:spTgt spid="18513"/>
                                        </p:tgtEl>
                                        <p:attrNameLst>
                                          <p:attrName>style.visibility</p:attrName>
                                        </p:attrNameLst>
                                      </p:cBhvr>
                                      <p:to>
                                        <p:strVal val="visible"/>
                                      </p:to>
                                    </p:set>
                                    <p:animEffect transition="in" filter="wipe(left)">
                                      <p:cBhvr>
                                        <p:cTn id="112" dur="500"/>
                                        <p:tgtEl>
                                          <p:spTgt spid="1851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8499"/>
                                        </p:tgtEl>
                                        <p:attrNameLst>
                                          <p:attrName>style.visibility</p:attrName>
                                        </p:attrNameLst>
                                      </p:cBhvr>
                                      <p:to>
                                        <p:strVal val="visible"/>
                                      </p:to>
                                    </p:set>
                                    <p:animEffect transition="in" filter="wipe(left)">
                                      <p:cBhvr>
                                        <p:cTn id="117" dur="1000"/>
                                        <p:tgtEl>
                                          <p:spTgt spid="18499"/>
                                        </p:tgtEl>
                                      </p:cBhvr>
                                    </p:animEffect>
                                  </p:childTnLst>
                                </p:cTn>
                              </p:par>
                            </p:childTnLst>
                          </p:cTn>
                        </p:par>
                        <p:par>
                          <p:cTn id="118" fill="hold" nodeType="afterGroup">
                            <p:stCondLst>
                              <p:cond delay="1000"/>
                            </p:stCondLst>
                            <p:childTnLst>
                              <p:par>
                                <p:cTn id="119" presetID="22" presetClass="entr" presetSubtype="8" fill="hold" grpId="0" nodeType="afterEffect">
                                  <p:stCondLst>
                                    <p:cond delay="0"/>
                                  </p:stCondLst>
                                  <p:childTnLst>
                                    <p:set>
                                      <p:cBhvr>
                                        <p:cTn id="120" dur="1" fill="hold">
                                          <p:stCondLst>
                                            <p:cond delay="0"/>
                                          </p:stCondLst>
                                        </p:cTn>
                                        <p:tgtEl>
                                          <p:spTgt spid="18500"/>
                                        </p:tgtEl>
                                        <p:attrNameLst>
                                          <p:attrName>style.visibility</p:attrName>
                                        </p:attrNameLst>
                                      </p:cBhvr>
                                      <p:to>
                                        <p:strVal val="visible"/>
                                      </p:to>
                                    </p:set>
                                    <p:animEffect transition="in" filter="wipe(left)">
                                      <p:cBhvr>
                                        <p:cTn id="121" dur="500"/>
                                        <p:tgtEl>
                                          <p:spTgt spid="18500"/>
                                        </p:tgtEl>
                                      </p:cBhvr>
                                    </p:animEffect>
                                  </p:childTnLst>
                                </p:cTn>
                              </p:par>
                            </p:childTnLst>
                          </p:cTn>
                        </p:par>
                        <p:par>
                          <p:cTn id="122" fill="hold" nodeType="afterGroup">
                            <p:stCondLst>
                              <p:cond delay="1500"/>
                            </p:stCondLst>
                            <p:childTnLst>
                              <p:par>
                                <p:cTn id="123" presetID="22" presetClass="entr" presetSubtype="8" fill="hold" grpId="0" nodeType="afterEffect">
                                  <p:stCondLst>
                                    <p:cond delay="0"/>
                                  </p:stCondLst>
                                  <p:childTnLst>
                                    <p:set>
                                      <p:cBhvr>
                                        <p:cTn id="124" dur="1" fill="hold">
                                          <p:stCondLst>
                                            <p:cond delay="0"/>
                                          </p:stCondLst>
                                        </p:cTn>
                                        <p:tgtEl>
                                          <p:spTgt spid="18501"/>
                                        </p:tgtEl>
                                        <p:attrNameLst>
                                          <p:attrName>style.visibility</p:attrName>
                                        </p:attrNameLst>
                                      </p:cBhvr>
                                      <p:to>
                                        <p:strVal val="visible"/>
                                      </p:to>
                                    </p:set>
                                    <p:animEffect transition="in" filter="wipe(left)">
                                      <p:cBhvr>
                                        <p:cTn id="125" dur="500"/>
                                        <p:tgtEl>
                                          <p:spTgt spid="18501"/>
                                        </p:tgtEl>
                                      </p:cBhvr>
                                    </p:animEffect>
                                  </p:childTnLst>
                                </p:cTn>
                              </p:par>
                            </p:childTnLst>
                          </p:cTn>
                        </p:par>
                        <p:par>
                          <p:cTn id="126" fill="hold" nodeType="afterGroup">
                            <p:stCondLst>
                              <p:cond delay="2000"/>
                            </p:stCondLst>
                            <p:childTnLst>
                              <p:par>
                                <p:cTn id="127" presetID="22" presetClass="entr" presetSubtype="8" fill="hold" grpId="0" nodeType="afterEffect">
                                  <p:stCondLst>
                                    <p:cond delay="0"/>
                                  </p:stCondLst>
                                  <p:childTnLst>
                                    <p:set>
                                      <p:cBhvr>
                                        <p:cTn id="128" dur="1" fill="hold">
                                          <p:stCondLst>
                                            <p:cond delay="0"/>
                                          </p:stCondLst>
                                        </p:cTn>
                                        <p:tgtEl>
                                          <p:spTgt spid="18502"/>
                                        </p:tgtEl>
                                        <p:attrNameLst>
                                          <p:attrName>style.visibility</p:attrName>
                                        </p:attrNameLst>
                                      </p:cBhvr>
                                      <p:to>
                                        <p:strVal val="visible"/>
                                      </p:to>
                                    </p:set>
                                    <p:animEffect transition="in" filter="wipe(left)">
                                      <p:cBhvr>
                                        <p:cTn id="129" dur="500"/>
                                        <p:tgtEl>
                                          <p:spTgt spid="18502"/>
                                        </p:tgtEl>
                                      </p:cBhvr>
                                    </p:animEffect>
                                  </p:childTnLst>
                                </p:cTn>
                              </p:par>
                            </p:childTnLst>
                          </p:cTn>
                        </p:par>
                        <p:par>
                          <p:cTn id="130" fill="hold" nodeType="afterGroup">
                            <p:stCondLst>
                              <p:cond delay="2500"/>
                            </p:stCondLst>
                            <p:childTnLst>
                              <p:par>
                                <p:cTn id="131" presetID="22" presetClass="entr" presetSubtype="8" fill="hold" grpId="0" nodeType="afterEffect">
                                  <p:stCondLst>
                                    <p:cond delay="0"/>
                                  </p:stCondLst>
                                  <p:childTnLst>
                                    <p:set>
                                      <p:cBhvr>
                                        <p:cTn id="132" dur="1" fill="hold">
                                          <p:stCondLst>
                                            <p:cond delay="0"/>
                                          </p:stCondLst>
                                        </p:cTn>
                                        <p:tgtEl>
                                          <p:spTgt spid="18503"/>
                                        </p:tgtEl>
                                        <p:attrNameLst>
                                          <p:attrName>style.visibility</p:attrName>
                                        </p:attrNameLst>
                                      </p:cBhvr>
                                      <p:to>
                                        <p:strVal val="visible"/>
                                      </p:to>
                                    </p:set>
                                    <p:animEffect transition="in" filter="wipe(left)">
                                      <p:cBhvr>
                                        <p:cTn id="133" dur="500"/>
                                        <p:tgtEl>
                                          <p:spTgt spid="18503"/>
                                        </p:tgtEl>
                                      </p:cBhvr>
                                    </p:animEffect>
                                  </p:childTnLst>
                                </p:cTn>
                              </p:par>
                            </p:childTnLst>
                          </p:cTn>
                        </p:par>
                        <p:par>
                          <p:cTn id="134" fill="hold" nodeType="afterGroup">
                            <p:stCondLst>
                              <p:cond delay="3000"/>
                            </p:stCondLst>
                            <p:childTnLst>
                              <p:par>
                                <p:cTn id="135" presetID="22" presetClass="entr" presetSubtype="8" fill="hold" grpId="0" nodeType="afterEffect">
                                  <p:stCondLst>
                                    <p:cond delay="0"/>
                                  </p:stCondLst>
                                  <p:childTnLst>
                                    <p:set>
                                      <p:cBhvr>
                                        <p:cTn id="136" dur="1" fill="hold">
                                          <p:stCondLst>
                                            <p:cond delay="0"/>
                                          </p:stCondLst>
                                        </p:cTn>
                                        <p:tgtEl>
                                          <p:spTgt spid="18504"/>
                                        </p:tgtEl>
                                        <p:attrNameLst>
                                          <p:attrName>style.visibility</p:attrName>
                                        </p:attrNameLst>
                                      </p:cBhvr>
                                      <p:to>
                                        <p:strVal val="visible"/>
                                      </p:to>
                                    </p:set>
                                    <p:animEffect transition="in" filter="wipe(left)">
                                      <p:cBhvr>
                                        <p:cTn id="137" dur="500"/>
                                        <p:tgtEl>
                                          <p:spTgt spid="18504"/>
                                        </p:tgtEl>
                                      </p:cBhvr>
                                    </p:animEffect>
                                  </p:childTnLst>
                                </p:cTn>
                              </p:par>
                            </p:childTnLst>
                          </p:cTn>
                        </p:par>
                        <p:par>
                          <p:cTn id="138" fill="hold" nodeType="afterGroup">
                            <p:stCondLst>
                              <p:cond delay="3500"/>
                            </p:stCondLst>
                            <p:childTnLst>
                              <p:par>
                                <p:cTn id="139" presetID="22" presetClass="entr" presetSubtype="8" fill="hold" grpId="0" nodeType="afterEffect">
                                  <p:stCondLst>
                                    <p:cond delay="0"/>
                                  </p:stCondLst>
                                  <p:childTnLst>
                                    <p:set>
                                      <p:cBhvr>
                                        <p:cTn id="140" dur="1" fill="hold">
                                          <p:stCondLst>
                                            <p:cond delay="0"/>
                                          </p:stCondLst>
                                        </p:cTn>
                                        <p:tgtEl>
                                          <p:spTgt spid="18512"/>
                                        </p:tgtEl>
                                        <p:attrNameLst>
                                          <p:attrName>style.visibility</p:attrName>
                                        </p:attrNameLst>
                                      </p:cBhvr>
                                      <p:to>
                                        <p:strVal val="visible"/>
                                      </p:to>
                                    </p:set>
                                    <p:animEffect transition="in" filter="wipe(left)">
                                      <p:cBhvr>
                                        <p:cTn id="141" dur="500"/>
                                        <p:tgtEl>
                                          <p:spTgt spid="18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76" grpId="0" animBg="1"/>
      <p:bldP spid="18477" grpId="0" animBg="1"/>
      <p:bldP spid="18478" grpId="0" animBg="1"/>
      <p:bldP spid="18479" grpId="0" animBg="1"/>
      <p:bldP spid="18480" grpId="0" animBg="1"/>
      <p:bldP spid="18481" grpId="0" animBg="1"/>
      <p:bldP spid="18482" grpId="0" animBg="1"/>
      <p:bldP spid="18483" grpId="0" animBg="1"/>
      <p:bldP spid="18484" grpId="0" animBg="1"/>
      <p:bldP spid="18487" grpId="0" animBg="1"/>
      <p:bldP spid="18488" grpId="0" animBg="1"/>
      <p:bldP spid="18488" grpId="1" animBg="1"/>
      <p:bldP spid="18489" grpId="0" animBg="1"/>
      <p:bldP spid="18493" grpId="0" animBg="1"/>
      <p:bldP spid="18494" grpId="0" animBg="1"/>
      <p:bldP spid="18495" grpId="0" animBg="1"/>
      <p:bldP spid="18496" grpId="0" animBg="1"/>
      <p:bldP spid="18497" grpId="0" animBg="1"/>
      <p:bldP spid="18498" grpId="0" animBg="1"/>
      <p:bldP spid="18499" grpId="0" animBg="1"/>
      <p:bldP spid="18500" grpId="0" animBg="1"/>
      <p:bldP spid="18501" grpId="0" animBg="1"/>
      <p:bldP spid="18502" grpId="0" animBg="1"/>
      <p:bldP spid="18503" grpId="0" animBg="1"/>
      <p:bldP spid="18504" grpId="0" animBg="1"/>
      <p:bldP spid="18505" grpId="0" animBg="1"/>
      <p:bldP spid="18506" grpId="0" animBg="1"/>
      <p:bldP spid="18507" grpId="0" animBg="1"/>
      <p:bldP spid="18508" grpId="0" animBg="1"/>
      <p:bldP spid="18509" grpId="0" animBg="1"/>
      <p:bldP spid="18510" grpId="0" animBg="1"/>
      <p:bldP spid="18511" grpId="0" animBg="1"/>
      <p:bldP spid="18512" grpId="0" animBg="1"/>
      <p:bldP spid="1851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michael"/>
          <p:cNvPicPr>
            <a:picLocks noGrp="1" noChangeAspect="1" noChangeArrowheads="1"/>
          </p:cNvPicPr>
          <p:nvPr>
            <p:ph sz="half" idx="1"/>
          </p:nvPr>
        </p:nvPicPr>
        <p:blipFill>
          <a:blip r:embed="rId2" cstate="print"/>
          <a:srcRect/>
          <a:stretch>
            <a:fillRect/>
          </a:stretch>
        </p:blipFill>
        <p:spPr>
          <a:xfrm>
            <a:off x="971550" y="1268413"/>
            <a:ext cx="3048000" cy="3898900"/>
          </a:xfrm>
          <a:noFill/>
        </p:spPr>
      </p:pic>
      <p:sp>
        <p:nvSpPr>
          <p:cNvPr id="9219" name="Rectangle 3"/>
          <p:cNvSpPr>
            <a:spLocks noGrp="1" noChangeArrowheads="1"/>
          </p:cNvSpPr>
          <p:nvPr>
            <p:ph type="body" sz="half" idx="2"/>
          </p:nvPr>
        </p:nvSpPr>
        <p:spPr>
          <a:xfrm>
            <a:off x="4356100" y="908050"/>
            <a:ext cx="4330700" cy="5218113"/>
          </a:xfrm>
        </p:spPr>
        <p:txBody>
          <a:bodyPr/>
          <a:lstStyle/>
          <a:p>
            <a:pPr eaLnBrk="1" hangingPunct="1">
              <a:lnSpc>
                <a:spcPct val="80000"/>
              </a:lnSpc>
              <a:buFontTx/>
              <a:buNone/>
            </a:pPr>
            <a:r>
              <a:rPr lang="ru-RU" altLang="ru-RU" sz="2400" b="1" dirty="0" smtClean="0"/>
              <a:t>Майкл Уайт</a:t>
            </a:r>
            <a:r>
              <a:rPr lang="ru-RU" altLang="ru-RU" sz="2400" dirty="0" smtClean="0"/>
              <a:t> (1948-2008) Жил и работал в Аделаиде, штат Южная Австралия. Работал социальным работником в детской психиатрической больнице. В 1983 году стал </a:t>
            </a:r>
            <a:r>
              <a:rPr lang="ru-RU" altLang="ru-RU" sz="2400" dirty="0" err="1" smtClean="0"/>
              <a:t>со-директором</a:t>
            </a:r>
            <a:r>
              <a:rPr lang="ru-RU" altLang="ru-RU" sz="2400" dirty="0" smtClean="0"/>
              <a:t> </a:t>
            </a:r>
            <a:r>
              <a:rPr lang="ru-RU" altLang="ru-RU" sz="2400" dirty="0" err="1" smtClean="0"/>
              <a:t>Далвич-центра</a:t>
            </a:r>
            <a:r>
              <a:rPr lang="ru-RU" altLang="ru-RU" sz="2400" dirty="0" smtClean="0"/>
              <a:t>. 15 января 2008 года основал собственный центр. Автор нескольких книг и множества статей по </a:t>
            </a:r>
            <a:r>
              <a:rPr lang="ru-RU" altLang="ru-RU" sz="2400" dirty="0" err="1" smtClean="0"/>
              <a:t>нарративному</a:t>
            </a:r>
            <a:r>
              <a:rPr lang="ru-RU" altLang="ru-RU" sz="2400" dirty="0" smtClean="0"/>
              <a:t> подходу.</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229600" cy="850900"/>
          </a:xfrm>
        </p:spPr>
        <p:txBody>
          <a:bodyPr/>
          <a:lstStyle/>
          <a:p>
            <a:pPr eaLnBrk="1" fontAlgn="auto" hangingPunct="1">
              <a:spcAft>
                <a:spcPts val="0"/>
              </a:spcAft>
              <a:defRPr/>
            </a:pPr>
            <a:r>
              <a:rPr lang="ru-RU" altLang="ru-RU" sz="3200" dirty="0"/>
              <a:t>Структурализм и </a:t>
            </a:r>
            <a:r>
              <a:rPr lang="ru-RU" altLang="ru-RU" sz="3200" dirty="0" err="1"/>
              <a:t>постструктурализм</a:t>
            </a:r>
            <a:endParaRPr lang="ru-RU" altLang="ru-RU" sz="3200" dirty="0"/>
          </a:p>
        </p:txBody>
      </p:sp>
      <p:graphicFrame>
        <p:nvGraphicFramePr>
          <p:cNvPr id="44096" name="Group 64"/>
          <p:cNvGraphicFramePr>
            <a:graphicFrameLocks noGrp="1"/>
          </p:cNvGraphicFramePr>
          <p:nvPr>
            <p:ph type="tbl" idx="1"/>
          </p:nvPr>
        </p:nvGraphicFramePr>
        <p:xfrm>
          <a:off x="457200" y="1052513"/>
          <a:ext cx="8229600" cy="5346699"/>
        </p:xfrm>
        <a:graphic>
          <a:graphicData uri="http://schemas.openxmlformats.org/drawingml/2006/table">
            <a:tbl>
              <a:tblPr/>
              <a:tblGrid>
                <a:gridCol w="4114800"/>
                <a:gridCol w="4114800"/>
              </a:tblGrid>
              <a:tr h="43185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Arial" charset="0"/>
                        </a:rPr>
                        <a:t>Структуралистский взгляд</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1" i="0" u="none" strike="noStrike" cap="none" normalizeH="0" baseline="0" smtClean="0">
                          <a:ln>
                            <a:noFill/>
                          </a:ln>
                          <a:solidFill>
                            <a:schemeClr val="tx1"/>
                          </a:solidFill>
                          <a:effectLst/>
                          <a:latin typeface="Arial" charset="0"/>
                        </a:rPr>
                        <a:t>Пост-структуралистский взгляд</a:t>
                      </a:r>
                      <a:endParaRPr kumimoji="0" lang="ru-RU" altLang="ru-RU" sz="16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60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Стремится к классификации индивидуальностей в в терминах общих классов или типов.</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Стремится к выделению специфических деталей идентичности человека</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Ценится экспертное знание (Эксперты обладает властью определять идентичность людей. Они больше знают о личности человека чем сам человек)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Ценится частное знание. (У людей есть власть определять себя основываясь на своих собственных деталей своих собственных жизней.)</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514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Поверхностные феномены служат ключом к глубинной идентичности. Только специалисты-эксперты обладают властью для точного распознавания ключей к поверхностным явлениям. Индивидуальные жизни интерпретируются и оцениваются в соответствии с правилами и нормами.</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Поверхностные феномены являются единственным, что мы можем действительно знать. Каждый из нас обладает властью интерпретировать поверхностные феномены. Индивидуальные жизни обладают ценностью и интерпретируются в терминах воплощаемых исключений и возможных ожиданий.</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9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Эксперты обладают властью приписывать значение человеческим историям, «расшифровывая» формулы, лежащие в основе их структуры.</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Люди обладают властью конструировать значение своих жизней, которые они проживают, рассказывают, вспоминают вместе с другими.</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10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Ценно «тонкое» заключение (например – диагноз)</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charset="0"/>
                        </a:rPr>
                        <a:t>Ценно «Плотное» (насыщенное) описание (например – история)</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diamon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normAutofit fontScale="90000"/>
          </a:bodyPr>
          <a:lstStyle/>
          <a:p>
            <a:pPr eaLnBrk="1" fontAlgn="auto" hangingPunct="1">
              <a:spcAft>
                <a:spcPts val="0"/>
              </a:spcAft>
              <a:defRPr/>
            </a:pPr>
            <a:r>
              <a:rPr lang="ru-RU" altLang="ru-RU" sz="2800" b="1" dirty="0"/>
              <a:t>Отличие категорий идентичности в</a:t>
            </a:r>
            <a:br>
              <a:rPr lang="ru-RU" altLang="ru-RU" sz="2800" b="1" dirty="0"/>
            </a:br>
            <a:r>
              <a:rPr lang="ru-RU" altLang="ru-RU" sz="2400" dirty="0"/>
              <a:t> </a:t>
            </a:r>
            <a:r>
              <a:rPr lang="ru-RU" altLang="ru-RU" sz="2800" b="1" dirty="0"/>
              <a:t>структурализме / </a:t>
            </a:r>
            <a:r>
              <a:rPr lang="ru-RU" altLang="ru-RU" sz="2800" b="1" dirty="0" err="1"/>
              <a:t>постструктурализме</a:t>
            </a:r>
            <a:r>
              <a:rPr lang="ru-RU" altLang="ru-RU" sz="2800" b="1" dirty="0"/>
              <a:t/>
            </a:r>
            <a:br>
              <a:rPr lang="ru-RU" altLang="ru-RU" sz="2800" b="1" dirty="0"/>
            </a:br>
            <a:endParaRPr lang="ru-RU" altLang="ru-RU" sz="2800" b="1" dirty="0"/>
          </a:p>
        </p:txBody>
      </p:sp>
      <p:sp>
        <p:nvSpPr>
          <p:cNvPr id="38915" name="Rectangle 3"/>
          <p:cNvSpPr>
            <a:spLocks noGrp="1" noChangeArrowheads="1"/>
          </p:cNvSpPr>
          <p:nvPr>
            <p:ph sz="half" idx="1"/>
          </p:nvPr>
        </p:nvSpPr>
        <p:spPr>
          <a:xfrm>
            <a:off x="457200" y="1536700"/>
            <a:ext cx="3657600" cy="4589463"/>
          </a:xfrm>
        </p:spPr>
        <p:txBody>
          <a:bodyPr/>
          <a:lstStyle/>
          <a:p>
            <a:pPr algn="ctr" eaLnBrk="1" hangingPunct="1">
              <a:lnSpc>
                <a:spcPct val="90000"/>
              </a:lnSpc>
              <a:buFontTx/>
              <a:buNone/>
            </a:pPr>
            <a:r>
              <a:rPr lang="ru-RU" altLang="ru-RU" dirty="0" smtClean="0"/>
              <a:t>Мотивы</a:t>
            </a:r>
          </a:p>
          <a:p>
            <a:pPr algn="ctr" eaLnBrk="1" hangingPunct="1">
              <a:lnSpc>
                <a:spcPct val="90000"/>
              </a:lnSpc>
              <a:buFontTx/>
              <a:buNone/>
            </a:pPr>
            <a:r>
              <a:rPr lang="ru-RU" altLang="ru-RU" dirty="0" smtClean="0"/>
              <a:t>Побуждения</a:t>
            </a:r>
          </a:p>
          <a:p>
            <a:pPr algn="ctr" eaLnBrk="1" hangingPunct="1">
              <a:lnSpc>
                <a:spcPct val="90000"/>
              </a:lnSpc>
              <a:buFontTx/>
              <a:buNone/>
            </a:pPr>
            <a:r>
              <a:rPr lang="ru-RU" altLang="ru-RU" dirty="0" smtClean="0"/>
              <a:t>Потребности</a:t>
            </a:r>
          </a:p>
          <a:p>
            <a:pPr algn="ctr" eaLnBrk="1" hangingPunct="1">
              <a:lnSpc>
                <a:spcPct val="90000"/>
              </a:lnSpc>
              <a:buFontTx/>
              <a:buNone/>
            </a:pPr>
            <a:r>
              <a:rPr lang="ru-RU" altLang="ru-RU" dirty="0" smtClean="0"/>
              <a:t>Черты характера</a:t>
            </a:r>
          </a:p>
          <a:p>
            <a:pPr algn="ctr" eaLnBrk="1" hangingPunct="1">
              <a:lnSpc>
                <a:spcPct val="90000"/>
              </a:lnSpc>
              <a:buFontTx/>
              <a:buNone/>
            </a:pPr>
            <a:r>
              <a:rPr lang="ru-RU" altLang="ru-RU" dirty="0" smtClean="0"/>
              <a:t>Склонности </a:t>
            </a:r>
          </a:p>
          <a:p>
            <a:pPr algn="ctr" eaLnBrk="1" hangingPunct="1">
              <a:lnSpc>
                <a:spcPct val="90000"/>
              </a:lnSpc>
              <a:buFontTx/>
              <a:buNone/>
            </a:pPr>
            <a:r>
              <a:rPr lang="ru-RU" altLang="ru-RU" dirty="0" smtClean="0"/>
              <a:t>Характеристики</a:t>
            </a:r>
          </a:p>
          <a:p>
            <a:pPr algn="ctr" eaLnBrk="1" hangingPunct="1">
              <a:lnSpc>
                <a:spcPct val="90000"/>
              </a:lnSpc>
              <a:buFontTx/>
              <a:buNone/>
            </a:pPr>
            <a:r>
              <a:rPr lang="ru-RU" altLang="ru-RU" dirty="0" smtClean="0"/>
              <a:t>Свойства</a:t>
            </a:r>
          </a:p>
          <a:p>
            <a:pPr algn="ctr" eaLnBrk="1" hangingPunct="1">
              <a:lnSpc>
                <a:spcPct val="90000"/>
              </a:lnSpc>
              <a:buFontTx/>
              <a:buNone/>
            </a:pPr>
            <a:r>
              <a:rPr lang="ru-RU" altLang="ru-RU" dirty="0" smtClean="0"/>
              <a:t>Расстройства/</a:t>
            </a:r>
          </a:p>
          <a:p>
            <a:pPr algn="ctr" eaLnBrk="1" hangingPunct="1">
              <a:lnSpc>
                <a:spcPct val="90000"/>
              </a:lnSpc>
              <a:buFontTx/>
              <a:buNone/>
            </a:pPr>
            <a:r>
              <a:rPr lang="ru-RU" altLang="ru-RU" dirty="0" smtClean="0"/>
              <a:t>нарушения  </a:t>
            </a:r>
          </a:p>
          <a:p>
            <a:pPr eaLnBrk="1" hangingPunct="1">
              <a:lnSpc>
                <a:spcPct val="90000"/>
              </a:lnSpc>
              <a:buFontTx/>
              <a:buNone/>
            </a:pPr>
            <a:endParaRPr lang="ru-RU" altLang="ru-RU" dirty="0" smtClean="0"/>
          </a:p>
          <a:p>
            <a:pPr eaLnBrk="1" hangingPunct="1">
              <a:lnSpc>
                <a:spcPct val="90000"/>
              </a:lnSpc>
            </a:pPr>
            <a:endParaRPr lang="ru-RU" altLang="ru-RU" dirty="0" smtClean="0"/>
          </a:p>
          <a:p>
            <a:pPr eaLnBrk="1" hangingPunct="1">
              <a:lnSpc>
                <a:spcPct val="90000"/>
              </a:lnSpc>
            </a:pPr>
            <a:endParaRPr lang="ru-RU" altLang="ru-RU" dirty="0" smtClean="0"/>
          </a:p>
          <a:p>
            <a:pPr eaLnBrk="1" hangingPunct="1">
              <a:lnSpc>
                <a:spcPct val="90000"/>
              </a:lnSpc>
            </a:pPr>
            <a:endParaRPr lang="ru-RU" altLang="ru-RU" dirty="0" smtClean="0"/>
          </a:p>
        </p:txBody>
      </p:sp>
      <p:sp>
        <p:nvSpPr>
          <p:cNvPr id="38917" name="Rectangle 5"/>
          <p:cNvSpPr>
            <a:spLocks noGrp="1" noChangeArrowheads="1"/>
          </p:cNvSpPr>
          <p:nvPr>
            <p:ph sz="half" idx="2"/>
          </p:nvPr>
        </p:nvSpPr>
        <p:spPr>
          <a:xfrm>
            <a:off x="4419600" y="1536700"/>
            <a:ext cx="3657600" cy="4589463"/>
          </a:xfrm>
        </p:spPr>
        <p:txBody>
          <a:bodyPr/>
          <a:lstStyle/>
          <a:p>
            <a:pPr algn="ctr" eaLnBrk="1" hangingPunct="1">
              <a:lnSpc>
                <a:spcPct val="90000"/>
              </a:lnSpc>
              <a:buFontTx/>
              <a:buNone/>
            </a:pPr>
            <a:r>
              <a:rPr lang="ru-RU" altLang="ru-RU" dirty="0" smtClean="0"/>
              <a:t>Надежды</a:t>
            </a:r>
          </a:p>
          <a:p>
            <a:pPr algn="ctr" eaLnBrk="1" hangingPunct="1">
              <a:lnSpc>
                <a:spcPct val="90000"/>
              </a:lnSpc>
              <a:buFontTx/>
              <a:buNone/>
            </a:pPr>
            <a:r>
              <a:rPr lang="ru-RU" altLang="ru-RU" dirty="0" smtClean="0"/>
              <a:t>Желания</a:t>
            </a:r>
          </a:p>
          <a:p>
            <a:pPr algn="ctr" eaLnBrk="1" hangingPunct="1">
              <a:lnSpc>
                <a:spcPct val="90000"/>
              </a:lnSpc>
              <a:buFontTx/>
              <a:buNone/>
            </a:pPr>
            <a:r>
              <a:rPr lang="ru-RU" altLang="ru-RU" dirty="0" smtClean="0"/>
              <a:t>Мечты</a:t>
            </a:r>
          </a:p>
          <a:p>
            <a:pPr algn="ctr" eaLnBrk="1" hangingPunct="1">
              <a:lnSpc>
                <a:spcPct val="90000"/>
              </a:lnSpc>
              <a:buFontTx/>
              <a:buNone/>
            </a:pPr>
            <a:r>
              <a:rPr lang="ru-RU" altLang="ru-RU" dirty="0" smtClean="0"/>
              <a:t>Ценности</a:t>
            </a:r>
          </a:p>
          <a:p>
            <a:pPr algn="ctr" eaLnBrk="1" hangingPunct="1">
              <a:lnSpc>
                <a:spcPct val="90000"/>
              </a:lnSpc>
              <a:buFontTx/>
              <a:buNone/>
            </a:pPr>
            <a:r>
              <a:rPr lang="ru-RU" altLang="ru-RU" dirty="0" smtClean="0"/>
              <a:t>Замыслы, идеи</a:t>
            </a:r>
          </a:p>
          <a:p>
            <a:pPr algn="ctr" eaLnBrk="1" hangingPunct="1">
              <a:lnSpc>
                <a:spcPct val="90000"/>
              </a:lnSpc>
              <a:buFontTx/>
              <a:buNone/>
            </a:pPr>
            <a:r>
              <a:rPr lang="ru-RU" altLang="ru-RU" dirty="0" smtClean="0"/>
              <a:t>Принципы </a:t>
            </a:r>
          </a:p>
          <a:p>
            <a:pPr algn="ctr" eaLnBrk="1" hangingPunct="1">
              <a:lnSpc>
                <a:spcPct val="90000"/>
              </a:lnSpc>
              <a:buFontTx/>
              <a:buNone/>
            </a:pPr>
            <a:r>
              <a:rPr lang="ru-RU" altLang="ru-RU" dirty="0" smtClean="0"/>
              <a:t> Умения</a:t>
            </a:r>
          </a:p>
          <a:p>
            <a:pPr algn="ctr" eaLnBrk="1" hangingPunct="1">
              <a:lnSpc>
                <a:spcPct val="90000"/>
              </a:lnSpc>
              <a:buFontTx/>
              <a:buNone/>
            </a:pPr>
            <a:r>
              <a:rPr lang="ru-RU" altLang="ru-RU" dirty="0" smtClean="0"/>
              <a:t>Принятые обязательства </a:t>
            </a:r>
          </a:p>
        </p:txBody>
      </p:sp>
      <p:pic>
        <p:nvPicPr>
          <p:cNvPr id="38918" name="Picture 6"/>
          <p:cNvPicPr>
            <a:picLocks noChangeAspect="1" noChangeArrowheads="1"/>
          </p:cNvPicPr>
          <p:nvPr/>
        </p:nvPicPr>
        <p:blipFill>
          <a:blip r:embed="rId2" cstate="print"/>
          <a:srcRect/>
          <a:stretch>
            <a:fillRect/>
          </a:stretch>
        </p:blipFill>
        <p:spPr bwMode="auto">
          <a:xfrm>
            <a:off x="323850" y="5589588"/>
            <a:ext cx="987425" cy="1044575"/>
          </a:xfrm>
          <a:prstGeom prst="rect">
            <a:avLst/>
          </a:prstGeom>
          <a:noFill/>
          <a:ln w="9525">
            <a:noFill/>
            <a:miter lim="800000"/>
            <a:headEnd/>
            <a:tailEnd/>
          </a:ln>
        </p:spPr>
      </p:pic>
      <p:pic>
        <p:nvPicPr>
          <p:cNvPr id="38919" name="Picture 7"/>
          <p:cNvPicPr>
            <a:picLocks noChangeAspect="1" noChangeArrowheads="1"/>
          </p:cNvPicPr>
          <p:nvPr/>
        </p:nvPicPr>
        <p:blipFill>
          <a:blip r:embed="rId3" cstate="print"/>
          <a:srcRect/>
          <a:stretch>
            <a:fillRect/>
          </a:stretch>
        </p:blipFill>
        <p:spPr bwMode="auto">
          <a:xfrm>
            <a:off x="7956550" y="5013325"/>
            <a:ext cx="890588" cy="1557338"/>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2000" fill="hold"/>
                                        <p:tgtEl>
                                          <p:spTgt spid="38916"/>
                                        </p:tgtEl>
                                        <p:attrNameLst>
                                          <p:attrName>ppt_x</p:attrName>
                                        </p:attrNameLst>
                                      </p:cBhvr>
                                      <p:tavLst>
                                        <p:tav tm="0">
                                          <p:val>
                                            <p:strVal val="#ppt_x"/>
                                          </p:val>
                                        </p:tav>
                                        <p:tav tm="100000">
                                          <p:val>
                                            <p:strVal val="#ppt_x"/>
                                          </p:val>
                                        </p:tav>
                                      </p:tavLst>
                                    </p:anim>
                                    <p:anim calcmode="lin" valueType="num">
                                      <p:cBhvr additive="base">
                                        <p:cTn id="8" dur="2000" fill="hold"/>
                                        <p:tgtEl>
                                          <p:spTgt spid="3891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 calcmode="lin" valueType="num">
                                      <p:cBhvr additive="base">
                                        <p:cTn id="13" dur="10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1" end="1"/>
                                            </p:txEl>
                                          </p:spTgt>
                                        </p:tgtEl>
                                        <p:attrNameLst>
                                          <p:attrName>style.visibility</p:attrName>
                                        </p:attrNameLst>
                                      </p:cBhvr>
                                      <p:to>
                                        <p:strVal val="visible"/>
                                      </p:to>
                                    </p:set>
                                    <p:anim calcmode="lin" valueType="num">
                                      <p:cBhvr additive="base">
                                        <p:cTn id="19" dur="10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2" end="2"/>
                                            </p:txEl>
                                          </p:spTgt>
                                        </p:tgtEl>
                                        <p:attrNameLst>
                                          <p:attrName>style.visibility</p:attrName>
                                        </p:attrNameLst>
                                      </p:cBhvr>
                                      <p:to>
                                        <p:strVal val="visible"/>
                                      </p:to>
                                    </p:set>
                                    <p:anim calcmode="lin" valueType="num">
                                      <p:cBhvr additive="base">
                                        <p:cTn id="25" dur="10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15">
                                            <p:txEl>
                                              <p:pRg st="3" end="3"/>
                                            </p:txEl>
                                          </p:spTgt>
                                        </p:tgtEl>
                                        <p:attrNameLst>
                                          <p:attrName>style.visibility</p:attrName>
                                        </p:attrNameLst>
                                      </p:cBhvr>
                                      <p:to>
                                        <p:strVal val="visible"/>
                                      </p:to>
                                    </p:set>
                                    <p:anim calcmode="lin" valueType="num">
                                      <p:cBhvr additive="base">
                                        <p:cTn id="31" dur="10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915">
                                            <p:txEl>
                                              <p:pRg st="4" end="4"/>
                                            </p:txEl>
                                          </p:spTgt>
                                        </p:tgtEl>
                                        <p:attrNameLst>
                                          <p:attrName>style.visibility</p:attrName>
                                        </p:attrNameLst>
                                      </p:cBhvr>
                                      <p:to>
                                        <p:strVal val="visible"/>
                                      </p:to>
                                    </p:set>
                                    <p:anim calcmode="lin" valueType="num">
                                      <p:cBhvr additive="base">
                                        <p:cTn id="37" dur="10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89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915">
                                            <p:txEl>
                                              <p:pRg st="5" end="5"/>
                                            </p:txEl>
                                          </p:spTgt>
                                        </p:tgtEl>
                                        <p:attrNameLst>
                                          <p:attrName>style.visibility</p:attrName>
                                        </p:attrNameLst>
                                      </p:cBhvr>
                                      <p:to>
                                        <p:strVal val="visible"/>
                                      </p:to>
                                    </p:set>
                                    <p:anim calcmode="lin" valueType="num">
                                      <p:cBhvr additive="base">
                                        <p:cTn id="43" dur="10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89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915">
                                            <p:txEl>
                                              <p:pRg st="6" end="6"/>
                                            </p:txEl>
                                          </p:spTgt>
                                        </p:tgtEl>
                                        <p:attrNameLst>
                                          <p:attrName>style.visibility</p:attrName>
                                        </p:attrNameLst>
                                      </p:cBhvr>
                                      <p:to>
                                        <p:strVal val="visible"/>
                                      </p:to>
                                    </p:set>
                                    <p:anim calcmode="lin" valueType="num">
                                      <p:cBhvr additive="base">
                                        <p:cTn id="49" dur="1000" fill="hold"/>
                                        <p:tgtEl>
                                          <p:spTgt spid="38915">
                                            <p:txEl>
                                              <p:pRg st="6" end="6"/>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389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8915">
                                            <p:txEl>
                                              <p:pRg st="7" end="7"/>
                                            </p:txEl>
                                          </p:spTgt>
                                        </p:tgtEl>
                                        <p:attrNameLst>
                                          <p:attrName>style.visibility</p:attrName>
                                        </p:attrNameLst>
                                      </p:cBhvr>
                                      <p:to>
                                        <p:strVal val="visible"/>
                                      </p:to>
                                    </p:set>
                                    <p:anim calcmode="lin" valueType="num">
                                      <p:cBhvr additive="base">
                                        <p:cTn id="55" dur="1000" fill="hold"/>
                                        <p:tgtEl>
                                          <p:spTgt spid="38915">
                                            <p:txEl>
                                              <p:pRg st="7" end="7"/>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38915">
                                            <p:txEl>
                                              <p:pRg st="7" end="7"/>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8915">
                                            <p:txEl>
                                              <p:pRg st="8" end="8"/>
                                            </p:txEl>
                                          </p:spTgt>
                                        </p:tgtEl>
                                        <p:attrNameLst>
                                          <p:attrName>style.visibility</p:attrName>
                                        </p:attrNameLst>
                                      </p:cBhvr>
                                      <p:to>
                                        <p:strVal val="visible"/>
                                      </p:to>
                                    </p:set>
                                    <p:anim calcmode="lin" valueType="num">
                                      <p:cBhvr additive="base">
                                        <p:cTn id="59" dur="1000" fill="hold"/>
                                        <p:tgtEl>
                                          <p:spTgt spid="38915">
                                            <p:txEl>
                                              <p:pRg st="8" end="8"/>
                                            </p:txEl>
                                          </p:spTgt>
                                        </p:tgtEl>
                                        <p:attrNameLst>
                                          <p:attrName>ppt_x</p:attrName>
                                        </p:attrNameLst>
                                      </p:cBhvr>
                                      <p:tavLst>
                                        <p:tav tm="0">
                                          <p:val>
                                            <p:strVal val="0-#ppt_w/2"/>
                                          </p:val>
                                        </p:tav>
                                        <p:tav tm="100000">
                                          <p:val>
                                            <p:strVal val="#ppt_x"/>
                                          </p:val>
                                        </p:tav>
                                      </p:tavLst>
                                    </p:anim>
                                    <p:anim calcmode="lin" valueType="num">
                                      <p:cBhvr additive="base">
                                        <p:cTn id="60" dur="1000" fill="hold"/>
                                        <p:tgtEl>
                                          <p:spTgt spid="389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55" presetClass="entr" presetSubtype="0" fill="hold" nodeType="clickEffect">
                                  <p:stCondLst>
                                    <p:cond delay="0"/>
                                  </p:stCondLst>
                                  <p:childTnLst>
                                    <p:set>
                                      <p:cBhvr>
                                        <p:cTn id="64" dur="1" fill="hold">
                                          <p:stCondLst>
                                            <p:cond delay="0"/>
                                          </p:stCondLst>
                                        </p:cTn>
                                        <p:tgtEl>
                                          <p:spTgt spid="38918"/>
                                        </p:tgtEl>
                                        <p:attrNameLst>
                                          <p:attrName>style.visibility</p:attrName>
                                        </p:attrNameLst>
                                      </p:cBhvr>
                                      <p:to>
                                        <p:strVal val="visible"/>
                                      </p:to>
                                    </p:set>
                                    <p:anim calcmode="lin" valueType="num">
                                      <p:cBhvr>
                                        <p:cTn id="65" dur="1000" fill="hold"/>
                                        <p:tgtEl>
                                          <p:spTgt spid="38918"/>
                                        </p:tgtEl>
                                        <p:attrNameLst>
                                          <p:attrName>ppt_w</p:attrName>
                                        </p:attrNameLst>
                                      </p:cBhvr>
                                      <p:tavLst>
                                        <p:tav tm="0">
                                          <p:val>
                                            <p:strVal val="#ppt_w*0.70"/>
                                          </p:val>
                                        </p:tav>
                                        <p:tav tm="100000">
                                          <p:val>
                                            <p:strVal val="#ppt_w"/>
                                          </p:val>
                                        </p:tav>
                                      </p:tavLst>
                                    </p:anim>
                                    <p:anim calcmode="lin" valueType="num">
                                      <p:cBhvr>
                                        <p:cTn id="66" dur="1000" fill="hold"/>
                                        <p:tgtEl>
                                          <p:spTgt spid="38918"/>
                                        </p:tgtEl>
                                        <p:attrNameLst>
                                          <p:attrName>ppt_h</p:attrName>
                                        </p:attrNameLst>
                                      </p:cBhvr>
                                      <p:tavLst>
                                        <p:tav tm="0">
                                          <p:val>
                                            <p:strVal val="#ppt_h"/>
                                          </p:val>
                                        </p:tav>
                                        <p:tav tm="100000">
                                          <p:val>
                                            <p:strVal val="#ppt_h"/>
                                          </p:val>
                                        </p:tav>
                                      </p:tavLst>
                                    </p:anim>
                                    <p:animEffect transition="in" filter="fade">
                                      <p:cBhvr>
                                        <p:cTn id="67" dur="1000"/>
                                        <p:tgtEl>
                                          <p:spTgt spid="3891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38917">
                                            <p:txEl>
                                              <p:pRg st="0" end="0"/>
                                            </p:txEl>
                                          </p:spTgt>
                                        </p:tgtEl>
                                        <p:attrNameLst>
                                          <p:attrName>style.visibility</p:attrName>
                                        </p:attrNameLst>
                                      </p:cBhvr>
                                      <p:to>
                                        <p:strVal val="visible"/>
                                      </p:to>
                                    </p:set>
                                    <p:anim calcmode="lin" valueType="num">
                                      <p:cBhvr additive="base">
                                        <p:cTn id="72" dur="1000" fill="hold"/>
                                        <p:tgtEl>
                                          <p:spTgt spid="38917">
                                            <p:txEl>
                                              <p:pRg st="0" end="0"/>
                                            </p:txEl>
                                          </p:spTgt>
                                        </p:tgtEl>
                                        <p:attrNameLst>
                                          <p:attrName>ppt_x</p:attrName>
                                        </p:attrNameLst>
                                      </p:cBhvr>
                                      <p:tavLst>
                                        <p:tav tm="0">
                                          <p:val>
                                            <p:strVal val="1+#ppt_w/2"/>
                                          </p:val>
                                        </p:tav>
                                        <p:tav tm="100000">
                                          <p:val>
                                            <p:strVal val="#ppt_x"/>
                                          </p:val>
                                        </p:tav>
                                      </p:tavLst>
                                    </p:anim>
                                    <p:anim calcmode="lin" valueType="num">
                                      <p:cBhvr additive="base">
                                        <p:cTn id="73" dur="1000" fill="hold"/>
                                        <p:tgtEl>
                                          <p:spTgt spid="389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38917">
                                            <p:txEl>
                                              <p:pRg st="1" end="1"/>
                                            </p:txEl>
                                          </p:spTgt>
                                        </p:tgtEl>
                                        <p:attrNameLst>
                                          <p:attrName>style.visibility</p:attrName>
                                        </p:attrNameLst>
                                      </p:cBhvr>
                                      <p:to>
                                        <p:strVal val="visible"/>
                                      </p:to>
                                    </p:set>
                                    <p:anim calcmode="lin" valueType="num">
                                      <p:cBhvr additive="base">
                                        <p:cTn id="78" dur="1000" fill="hold"/>
                                        <p:tgtEl>
                                          <p:spTgt spid="38917">
                                            <p:txEl>
                                              <p:pRg st="1" end="1"/>
                                            </p:txEl>
                                          </p:spTgt>
                                        </p:tgtEl>
                                        <p:attrNameLst>
                                          <p:attrName>ppt_x</p:attrName>
                                        </p:attrNameLst>
                                      </p:cBhvr>
                                      <p:tavLst>
                                        <p:tav tm="0">
                                          <p:val>
                                            <p:strVal val="1+#ppt_w/2"/>
                                          </p:val>
                                        </p:tav>
                                        <p:tav tm="100000">
                                          <p:val>
                                            <p:strVal val="#ppt_x"/>
                                          </p:val>
                                        </p:tav>
                                      </p:tavLst>
                                    </p:anim>
                                    <p:anim calcmode="lin" valueType="num">
                                      <p:cBhvr additive="base">
                                        <p:cTn id="79" dur="1000" fill="hold"/>
                                        <p:tgtEl>
                                          <p:spTgt spid="3891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38917">
                                            <p:txEl>
                                              <p:pRg st="2" end="2"/>
                                            </p:txEl>
                                          </p:spTgt>
                                        </p:tgtEl>
                                        <p:attrNameLst>
                                          <p:attrName>style.visibility</p:attrName>
                                        </p:attrNameLst>
                                      </p:cBhvr>
                                      <p:to>
                                        <p:strVal val="visible"/>
                                      </p:to>
                                    </p:set>
                                    <p:anim calcmode="lin" valueType="num">
                                      <p:cBhvr additive="base">
                                        <p:cTn id="84" dur="1000" fill="hold"/>
                                        <p:tgtEl>
                                          <p:spTgt spid="38917">
                                            <p:txEl>
                                              <p:pRg st="2" end="2"/>
                                            </p:txEl>
                                          </p:spTgt>
                                        </p:tgtEl>
                                        <p:attrNameLst>
                                          <p:attrName>ppt_x</p:attrName>
                                        </p:attrNameLst>
                                      </p:cBhvr>
                                      <p:tavLst>
                                        <p:tav tm="0">
                                          <p:val>
                                            <p:strVal val="1+#ppt_w/2"/>
                                          </p:val>
                                        </p:tav>
                                        <p:tav tm="100000">
                                          <p:val>
                                            <p:strVal val="#ppt_x"/>
                                          </p:val>
                                        </p:tav>
                                      </p:tavLst>
                                    </p:anim>
                                    <p:anim calcmode="lin" valueType="num">
                                      <p:cBhvr additive="base">
                                        <p:cTn id="85" dur="1000" fill="hold"/>
                                        <p:tgtEl>
                                          <p:spTgt spid="3891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38917">
                                            <p:txEl>
                                              <p:pRg st="3" end="3"/>
                                            </p:txEl>
                                          </p:spTgt>
                                        </p:tgtEl>
                                        <p:attrNameLst>
                                          <p:attrName>style.visibility</p:attrName>
                                        </p:attrNameLst>
                                      </p:cBhvr>
                                      <p:to>
                                        <p:strVal val="visible"/>
                                      </p:to>
                                    </p:set>
                                    <p:anim calcmode="lin" valueType="num">
                                      <p:cBhvr additive="base">
                                        <p:cTn id="90" dur="1000" fill="hold"/>
                                        <p:tgtEl>
                                          <p:spTgt spid="38917">
                                            <p:txEl>
                                              <p:pRg st="3" end="3"/>
                                            </p:txEl>
                                          </p:spTgt>
                                        </p:tgtEl>
                                        <p:attrNameLst>
                                          <p:attrName>ppt_x</p:attrName>
                                        </p:attrNameLst>
                                      </p:cBhvr>
                                      <p:tavLst>
                                        <p:tav tm="0">
                                          <p:val>
                                            <p:strVal val="1+#ppt_w/2"/>
                                          </p:val>
                                        </p:tav>
                                        <p:tav tm="100000">
                                          <p:val>
                                            <p:strVal val="#ppt_x"/>
                                          </p:val>
                                        </p:tav>
                                      </p:tavLst>
                                    </p:anim>
                                    <p:anim calcmode="lin" valueType="num">
                                      <p:cBhvr additive="base">
                                        <p:cTn id="91" dur="1000" fill="hold"/>
                                        <p:tgtEl>
                                          <p:spTgt spid="3891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38917">
                                            <p:txEl>
                                              <p:pRg st="4" end="4"/>
                                            </p:txEl>
                                          </p:spTgt>
                                        </p:tgtEl>
                                        <p:attrNameLst>
                                          <p:attrName>style.visibility</p:attrName>
                                        </p:attrNameLst>
                                      </p:cBhvr>
                                      <p:to>
                                        <p:strVal val="visible"/>
                                      </p:to>
                                    </p:set>
                                    <p:anim calcmode="lin" valueType="num">
                                      <p:cBhvr additive="base">
                                        <p:cTn id="96" dur="1000" fill="hold"/>
                                        <p:tgtEl>
                                          <p:spTgt spid="38917">
                                            <p:txEl>
                                              <p:pRg st="4" end="4"/>
                                            </p:txEl>
                                          </p:spTgt>
                                        </p:tgtEl>
                                        <p:attrNameLst>
                                          <p:attrName>ppt_x</p:attrName>
                                        </p:attrNameLst>
                                      </p:cBhvr>
                                      <p:tavLst>
                                        <p:tav tm="0">
                                          <p:val>
                                            <p:strVal val="1+#ppt_w/2"/>
                                          </p:val>
                                        </p:tav>
                                        <p:tav tm="100000">
                                          <p:val>
                                            <p:strVal val="#ppt_x"/>
                                          </p:val>
                                        </p:tav>
                                      </p:tavLst>
                                    </p:anim>
                                    <p:anim calcmode="lin" valueType="num">
                                      <p:cBhvr additive="base">
                                        <p:cTn id="97" dur="1000" fill="hold"/>
                                        <p:tgtEl>
                                          <p:spTgt spid="3891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2" fill="hold" grpId="0" nodeType="clickEffect">
                                  <p:stCondLst>
                                    <p:cond delay="0"/>
                                  </p:stCondLst>
                                  <p:childTnLst>
                                    <p:set>
                                      <p:cBhvr>
                                        <p:cTn id="101" dur="1" fill="hold">
                                          <p:stCondLst>
                                            <p:cond delay="0"/>
                                          </p:stCondLst>
                                        </p:cTn>
                                        <p:tgtEl>
                                          <p:spTgt spid="38917">
                                            <p:txEl>
                                              <p:pRg st="5" end="5"/>
                                            </p:txEl>
                                          </p:spTgt>
                                        </p:tgtEl>
                                        <p:attrNameLst>
                                          <p:attrName>style.visibility</p:attrName>
                                        </p:attrNameLst>
                                      </p:cBhvr>
                                      <p:to>
                                        <p:strVal val="visible"/>
                                      </p:to>
                                    </p:set>
                                    <p:anim calcmode="lin" valueType="num">
                                      <p:cBhvr additive="base">
                                        <p:cTn id="102" dur="1000" fill="hold"/>
                                        <p:tgtEl>
                                          <p:spTgt spid="38917">
                                            <p:txEl>
                                              <p:pRg st="5" end="5"/>
                                            </p:txEl>
                                          </p:spTgt>
                                        </p:tgtEl>
                                        <p:attrNameLst>
                                          <p:attrName>ppt_x</p:attrName>
                                        </p:attrNameLst>
                                      </p:cBhvr>
                                      <p:tavLst>
                                        <p:tav tm="0">
                                          <p:val>
                                            <p:strVal val="1+#ppt_w/2"/>
                                          </p:val>
                                        </p:tav>
                                        <p:tav tm="100000">
                                          <p:val>
                                            <p:strVal val="#ppt_x"/>
                                          </p:val>
                                        </p:tav>
                                      </p:tavLst>
                                    </p:anim>
                                    <p:anim calcmode="lin" valueType="num">
                                      <p:cBhvr additive="base">
                                        <p:cTn id="103" dur="1000" fill="hold"/>
                                        <p:tgtEl>
                                          <p:spTgt spid="3891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2" fill="hold" grpId="0" nodeType="clickEffect">
                                  <p:stCondLst>
                                    <p:cond delay="0"/>
                                  </p:stCondLst>
                                  <p:childTnLst>
                                    <p:set>
                                      <p:cBhvr>
                                        <p:cTn id="107" dur="1" fill="hold">
                                          <p:stCondLst>
                                            <p:cond delay="0"/>
                                          </p:stCondLst>
                                        </p:cTn>
                                        <p:tgtEl>
                                          <p:spTgt spid="38917">
                                            <p:txEl>
                                              <p:pRg st="6" end="6"/>
                                            </p:txEl>
                                          </p:spTgt>
                                        </p:tgtEl>
                                        <p:attrNameLst>
                                          <p:attrName>style.visibility</p:attrName>
                                        </p:attrNameLst>
                                      </p:cBhvr>
                                      <p:to>
                                        <p:strVal val="visible"/>
                                      </p:to>
                                    </p:set>
                                    <p:anim calcmode="lin" valueType="num">
                                      <p:cBhvr additive="base">
                                        <p:cTn id="108" dur="1000" fill="hold"/>
                                        <p:tgtEl>
                                          <p:spTgt spid="38917">
                                            <p:txEl>
                                              <p:pRg st="6" end="6"/>
                                            </p:txEl>
                                          </p:spTgt>
                                        </p:tgtEl>
                                        <p:attrNameLst>
                                          <p:attrName>ppt_x</p:attrName>
                                        </p:attrNameLst>
                                      </p:cBhvr>
                                      <p:tavLst>
                                        <p:tav tm="0">
                                          <p:val>
                                            <p:strVal val="1+#ppt_w/2"/>
                                          </p:val>
                                        </p:tav>
                                        <p:tav tm="100000">
                                          <p:val>
                                            <p:strVal val="#ppt_x"/>
                                          </p:val>
                                        </p:tav>
                                      </p:tavLst>
                                    </p:anim>
                                    <p:anim calcmode="lin" valueType="num">
                                      <p:cBhvr additive="base">
                                        <p:cTn id="109" dur="1000" fill="hold"/>
                                        <p:tgtEl>
                                          <p:spTgt spid="3891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2" fill="hold" grpId="0" nodeType="clickEffect">
                                  <p:stCondLst>
                                    <p:cond delay="0"/>
                                  </p:stCondLst>
                                  <p:childTnLst>
                                    <p:set>
                                      <p:cBhvr>
                                        <p:cTn id="113" dur="1" fill="hold">
                                          <p:stCondLst>
                                            <p:cond delay="0"/>
                                          </p:stCondLst>
                                        </p:cTn>
                                        <p:tgtEl>
                                          <p:spTgt spid="38917">
                                            <p:txEl>
                                              <p:pRg st="7" end="7"/>
                                            </p:txEl>
                                          </p:spTgt>
                                        </p:tgtEl>
                                        <p:attrNameLst>
                                          <p:attrName>style.visibility</p:attrName>
                                        </p:attrNameLst>
                                      </p:cBhvr>
                                      <p:to>
                                        <p:strVal val="visible"/>
                                      </p:to>
                                    </p:set>
                                    <p:anim calcmode="lin" valueType="num">
                                      <p:cBhvr additive="base">
                                        <p:cTn id="114" dur="1000" fill="hold"/>
                                        <p:tgtEl>
                                          <p:spTgt spid="38917">
                                            <p:txEl>
                                              <p:pRg st="7" end="7"/>
                                            </p:txEl>
                                          </p:spTgt>
                                        </p:tgtEl>
                                        <p:attrNameLst>
                                          <p:attrName>ppt_x</p:attrName>
                                        </p:attrNameLst>
                                      </p:cBhvr>
                                      <p:tavLst>
                                        <p:tav tm="0">
                                          <p:val>
                                            <p:strVal val="1+#ppt_w/2"/>
                                          </p:val>
                                        </p:tav>
                                        <p:tav tm="100000">
                                          <p:val>
                                            <p:strVal val="#ppt_x"/>
                                          </p:val>
                                        </p:tav>
                                      </p:tavLst>
                                    </p:anim>
                                    <p:anim calcmode="lin" valueType="num">
                                      <p:cBhvr additive="base">
                                        <p:cTn id="115" dur="1000" fill="hold"/>
                                        <p:tgtEl>
                                          <p:spTgt spid="3891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55" presetClass="entr" presetSubtype="0" fill="hold" nodeType="clickEffect">
                                  <p:stCondLst>
                                    <p:cond delay="0"/>
                                  </p:stCondLst>
                                  <p:childTnLst>
                                    <p:set>
                                      <p:cBhvr>
                                        <p:cTn id="119" dur="1" fill="hold">
                                          <p:stCondLst>
                                            <p:cond delay="0"/>
                                          </p:stCondLst>
                                        </p:cTn>
                                        <p:tgtEl>
                                          <p:spTgt spid="38919"/>
                                        </p:tgtEl>
                                        <p:attrNameLst>
                                          <p:attrName>style.visibility</p:attrName>
                                        </p:attrNameLst>
                                      </p:cBhvr>
                                      <p:to>
                                        <p:strVal val="visible"/>
                                      </p:to>
                                    </p:set>
                                    <p:anim calcmode="lin" valueType="num">
                                      <p:cBhvr>
                                        <p:cTn id="120" dur="1000" fill="hold"/>
                                        <p:tgtEl>
                                          <p:spTgt spid="38919"/>
                                        </p:tgtEl>
                                        <p:attrNameLst>
                                          <p:attrName>ppt_w</p:attrName>
                                        </p:attrNameLst>
                                      </p:cBhvr>
                                      <p:tavLst>
                                        <p:tav tm="0">
                                          <p:val>
                                            <p:strVal val="#ppt_w*0.70"/>
                                          </p:val>
                                        </p:tav>
                                        <p:tav tm="100000">
                                          <p:val>
                                            <p:strVal val="#ppt_w"/>
                                          </p:val>
                                        </p:tav>
                                      </p:tavLst>
                                    </p:anim>
                                    <p:anim calcmode="lin" valueType="num">
                                      <p:cBhvr>
                                        <p:cTn id="121" dur="1000" fill="hold"/>
                                        <p:tgtEl>
                                          <p:spTgt spid="38919"/>
                                        </p:tgtEl>
                                        <p:attrNameLst>
                                          <p:attrName>ppt_h</p:attrName>
                                        </p:attrNameLst>
                                      </p:cBhvr>
                                      <p:tavLst>
                                        <p:tav tm="0">
                                          <p:val>
                                            <p:strVal val="#ppt_h"/>
                                          </p:val>
                                        </p:tav>
                                        <p:tav tm="100000">
                                          <p:val>
                                            <p:strVal val="#ppt_h"/>
                                          </p:val>
                                        </p:tav>
                                      </p:tavLst>
                                    </p:anim>
                                    <p:animEffect transition="in" filter="fade">
                                      <p:cBhvr>
                                        <p:cTn id="122" dur="10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5" grpId="0" build="p"/>
      <p:bldP spid="38917"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fontAlgn="auto" hangingPunct="1">
              <a:spcAft>
                <a:spcPts val="0"/>
              </a:spcAft>
              <a:defRPr/>
            </a:pPr>
            <a:r>
              <a:rPr lang="ru-RU" altLang="ru-RU" sz="4000" dirty="0"/>
              <a:t>Возможные цели </a:t>
            </a:r>
            <a:r>
              <a:rPr lang="ru-RU" altLang="ru-RU" sz="4000" dirty="0" err="1"/>
              <a:t>нарративной</a:t>
            </a:r>
            <a:r>
              <a:rPr lang="ru-RU" altLang="ru-RU" sz="4000" dirty="0"/>
              <a:t> терапии</a:t>
            </a:r>
          </a:p>
        </p:txBody>
      </p:sp>
      <p:sp>
        <p:nvSpPr>
          <p:cNvPr id="6147" name="Rectangle 3"/>
          <p:cNvSpPr>
            <a:spLocks noGrp="1" noChangeArrowheads="1"/>
          </p:cNvSpPr>
          <p:nvPr>
            <p:ph idx="1"/>
          </p:nvPr>
        </p:nvSpPr>
        <p:spPr/>
        <p:txBody>
          <a:bodyPr/>
          <a:lstStyle/>
          <a:p>
            <a:pPr eaLnBrk="1" hangingPunct="1">
              <a:lnSpc>
                <a:spcPct val="90000"/>
              </a:lnSpc>
            </a:pPr>
            <a:r>
              <a:rPr lang="ru-RU" altLang="ru-RU" sz="2400" dirty="0" smtClean="0"/>
              <a:t>Помочь людям в определении предпочитаемых способов жизни и взаимодействия с собой и другими</a:t>
            </a:r>
          </a:p>
          <a:p>
            <a:pPr eaLnBrk="1" hangingPunct="1">
              <a:lnSpc>
                <a:spcPct val="90000"/>
              </a:lnSpc>
            </a:pPr>
            <a:r>
              <a:rPr lang="ru-RU" altLang="ru-RU" sz="2400" dirty="0" smtClean="0"/>
              <a:t>Создать пространство для развития предпочитаемых историй</a:t>
            </a:r>
          </a:p>
          <a:p>
            <a:pPr eaLnBrk="1" hangingPunct="1">
              <a:lnSpc>
                <a:spcPct val="90000"/>
              </a:lnSpc>
            </a:pPr>
            <a:r>
              <a:rPr lang="ru-RU" altLang="ru-RU" sz="2400" dirty="0" smtClean="0"/>
              <a:t>Поддержать в ощущении себя способным влиять на собственную жизнь, стать в большей степени автором предпочитаемой истории своей жизни</a:t>
            </a:r>
          </a:p>
          <a:p>
            <a:pPr eaLnBrk="1" hangingPunct="1">
              <a:lnSpc>
                <a:spcPct val="90000"/>
              </a:lnSpc>
            </a:pPr>
            <a:r>
              <a:rPr lang="ru-RU" altLang="ru-RU" sz="2400" dirty="0" smtClean="0"/>
              <a:t>Содействовать ее воплощению человеком в отношениях с другими людьми, через объединение людей в сообщества заботы и поддержки</a:t>
            </a:r>
          </a:p>
        </p:txBody>
      </p:sp>
      <p:pic>
        <p:nvPicPr>
          <p:cNvPr id="6149" name="Picture 5"/>
          <p:cNvPicPr>
            <a:picLocks noChangeAspect="1" noChangeArrowheads="1"/>
          </p:cNvPicPr>
          <p:nvPr/>
        </p:nvPicPr>
        <p:blipFill>
          <a:blip r:embed="rId2" cstate="print"/>
          <a:srcRect/>
          <a:stretch>
            <a:fillRect/>
          </a:stretch>
        </p:blipFill>
        <p:spPr bwMode="auto">
          <a:xfrm>
            <a:off x="3492500" y="5516563"/>
            <a:ext cx="1728788" cy="1163637"/>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p:cTn id="13" dur="1000" fill="hold"/>
                                        <p:tgtEl>
                                          <p:spTgt spid="6146"/>
                                        </p:tgtEl>
                                        <p:attrNameLst>
                                          <p:attrName>ppt_w</p:attrName>
                                        </p:attrNameLst>
                                      </p:cBhvr>
                                      <p:tavLst>
                                        <p:tav tm="0">
                                          <p:val>
                                            <p:strVal val="#ppt_w*0.70"/>
                                          </p:val>
                                        </p:tav>
                                        <p:tav tm="100000">
                                          <p:val>
                                            <p:strVal val="#ppt_w"/>
                                          </p:val>
                                        </p:tav>
                                      </p:tavLst>
                                    </p:anim>
                                    <p:anim calcmode="lin" valueType="num">
                                      <p:cBhvr>
                                        <p:cTn id="14" dur="1000" fill="hold"/>
                                        <p:tgtEl>
                                          <p:spTgt spid="6146"/>
                                        </p:tgtEl>
                                        <p:attrNameLst>
                                          <p:attrName>ppt_h</p:attrName>
                                        </p:attrNameLst>
                                      </p:cBhvr>
                                      <p:tavLst>
                                        <p:tav tm="0">
                                          <p:val>
                                            <p:strVal val="#ppt_h"/>
                                          </p:val>
                                        </p:tav>
                                        <p:tav tm="100000">
                                          <p:val>
                                            <p:strVal val="#ppt_h"/>
                                          </p:val>
                                        </p:tav>
                                      </p:tavLst>
                                    </p:anim>
                                    <p:animEffect transition="in" filter="fade">
                                      <p:cBhvr>
                                        <p:cTn id="15" dur="1000"/>
                                        <p:tgtEl>
                                          <p:spTgt spid="61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147">
                                            <p:txEl>
                                              <p:pRg st="0" end="0"/>
                                            </p:txEl>
                                          </p:spTgt>
                                        </p:tgtEl>
                                        <p:attrNameLst>
                                          <p:attrName>style.visibility</p:attrName>
                                        </p:attrNameLst>
                                      </p:cBhvr>
                                      <p:to>
                                        <p:strVal val="visible"/>
                                      </p:to>
                                    </p:set>
                                    <p:animEffect transition="in" filter="wipe(left)">
                                      <p:cBhvr>
                                        <p:cTn id="20" dur="2000"/>
                                        <p:tgtEl>
                                          <p:spTgt spid="614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147">
                                            <p:txEl>
                                              <p:pRg st="1" end="1"/>
                                            </p:txEl>
                                          </p:spTgt>
                                        </p:tgtEl>
                                        <p:attrNameLst>
                                          <p:attrName>style.visibility</p:attrName>
                                        </p:attrNameLst>
                                      </p:cBhvr>
                                      <p:to>
                                        <p:strVal val="visible"/>
                                      </p:to>
                                    </p:set>
                                    <p:animEffect transition="in" filter="wipe(left)">
                                      <p:cBhvr>
                                        <p:cTn id="25" dur="2000"/>
                                        <p:tgtEl>
                                          <p:spTgt spid="6147">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147">
                                            <p:txEl>
                                              <p:pRg st="2" end="2"/>
                                            </p:txEl>
                                          </p:spTgt>
                                        </p:tgtEl>
                                        <p:attrNameLst>
                                          <p:attrName>style.visibility</p:attrName>
                                        </p:attrNameLst>
                                      </p:cBhvr>
                                      <p:to>
                                        <p:strVal val="visible"/>
                                      </p:to>
                                    </p:set>
                                    <p:animEffect transition="in" filter="wipe(left)">
                                      <p:cBhvr>
                                        <p:cTn id="30" dur="2000"/>
                                        <p:tgtEl>
                                          <p:spTgt spid="6147">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147">
                                            <p:txEl>
                                              <p:pRg st="3" end="3"/>
                                            </p:txEl>
                                          </p:spTgt>
                                        </p:tgtEl>
                                        <p:attrNameLst>
                                          <p:attrName>style.visibility</p:attrName>
                                        </p:attrNameLst>
                                      </p:cBhvr>
                                      <p:to>
                                        <p:strVal val="visible"/>
                                      </p:to>
                                    </p:set>
                                    <p:animEffect transition="in" filter="wipe(left)">
                                      <p:cBhvr>
                                        <p:cTn id="35" dur="20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fontAlgn="auto" hangingPunct="1">
              <a:spcAft>
                <a:spcPts val="0"/>
              </a:spcAft>
              <a:defRPr/>
            </a:pPr>
            <a:r>
              <a:rPr lang="ru-RU" altLang="ru-RU" sz="4000" dirty="0"/>
              <a:t>Основные техники </a:t>
            </a:r>
            <a:br>
              <a:rPr lang="ru-RU" altLang="ru-RU" sz="4000" dirty="0"/>
            </a:br>
            <a:r>
              <a:rPr lang="ru-RU" altLang="ru-RU" sz="4000" dirty="0" err="1"/>
              <a:t>нарративного</a:t>
            </a:r>
            <a:r>
              <a:rPr lang="ru-RU" altLang="ru-RU" sz="4000" dirty="0"/>
              <a:t> подхода</a:t>
            </a:r>
          </a:p>
        </p:txBody>
      </p:sp>
      <p:sp>
        <p:nvSpPr>
          <p:cNvPr id="15363" name="Rectangle 3"/>
          <p:cNvSpPr>
            <a:spLocks noGrp="1" noChangeArrowheads="1"/>
          </p:cNvSpPr>
          <p:nvPr>
            <p:ph idx="1"/>
          </p:nvPr>
        </p:nvSpPr>
        <p:spPr>
          <a:xfrm>
            <a:off x="457200" y="1557338"/>
            <a:ext cx="8229600" cy="4568825"/>
          </a:xfrm>
        </p:spPr>
        <p:txBody>
          <a:bodyPr/>
          <a:lstStyle/>
          <a:p>
            <a:pPr eaLnBrk="1" hangingPunct="1">
              <a:lnSpc>
                <a:spcPct val="90000"/>
              </a:lnSpc>
            </a:pPr>
            <a:r>
              <a:rPr lang="ru-RU" altLang="ru-RU" sz="2400" dirty="0" err="1" smtClean="0"/>
              <a:t>Экстернализующая</a:t>
            </a:r>
            <a:r>
              <a:rPr lang="ru-RU" altLang="ru-RU" sz="2400" dirty="0" smtClean="0"/>
              <a:t> беседа</a:t>
            </a:r>
          </a:p>
          <a:p>
            <a:pPr eaLnBrk="1" hangingPunct="1">
              <a:lnSpc>
                <a:spcPct val="90000"/>
              </a:lnSpc>
            </a:pPr>
            <a:r>
              <a:rPr lang="ru-RU" altLang="ru-RU" sz="2400" dirty="0" smtClean="0"/>
              <a:t>Беседа, направленная на восстановление авторской позиции (</a:t>
            </a:r>
            <a:r>
              <a:rPr lang="en-US" altLang="ru-RU" sz="2400" dirty="0" smtClean="0"/>
              <a:t>re-authoring)</a:t>
            </a:r>
            <a:endParaRPr lang="ru-RU" altLang="ru-RU" sz="2400" dirty="0" smtClean="0"/>
          </a:p>
          <a:p>
            <a:pPr eaLnBrk="1" hangingPunct="1">
              <a:lnSpc>
                <a:spcPct val="90000"/>
              </a:lnSpc>
            </a:pPr>
            <a:r>
              <a:rPr lang="ru-RU" altLang="ru-RU" sz="2400" dirty="0" smtClean="0"/>
              <a:t>Беседы, направленные на восстановление участия (</a:t>
            </a:r>
            <a:r>
              <a:rPr lang="en-US" altLang="ru-RU" sz="2400" dirty="0" smtClean="0"/>
              <a:t>re-</a:t>
            </a:r>
            <a:r>
              <a:rPr lang="en-US" altLang="ru-RU" sz="2400" dirty="0" err="1" smtClean="0"/>
              <a:t>membering</a:t>
            </a:r>
            <a:r>
              <a:rPr lang="en-US" altLang="ru-RU" sz="2400" dirty="0" smtClean="0"/>
              <a:t>)</a:t>
            </a:r>
          </a:p>
          <a:p>
            <a:pPr eaLnBrk="1" hangingPunct="1">
              <a:lnSpc>
                <a:spcPct val="90000"/>
              </a:lnSpc>
            </a:pPr>
            <a:r>
              <a:rPr lang="ru-RU" altLang="ru-RU" sz="2400" dirty="0" smtClean="0"/>
              <a:t>Церемония принятия самоопределения (</a:t>
            </a:r>
            <a:r>
              <a:rPr lang="en-US" altLang="ru-RU" sz="2400" dirty="0" smtClean="0"/>
              <a:t>Definitional Ceremonies</a:t>
            </a:r>
            <a:r>
              <a:rPr lang="ru-RU" altLang="ru-RU" sz="2400" dirty="0" smtClean="0"/>
              <a:t>)</a:t>
            </a:r>
            <a:endParaRPr lang="en-US" altLang="ru-RU" sz="2400" dirty="0" smtClean="0"/>
          </a:p>
          <a:p>
            <a:pPr eaLnBrk="1" hangingPunct="1">
              <a:lnSpc>
                <a:spcPct val="90000"/>
              </a:lnSpc>
            </a:pPr>
            <a:r>
              <a:rPr lang="ru-RU" altLang="ru-RU" sz="2400" dirty="0" smtClean="0"/>
              <a:t>Беседы, выделяющие уникальные эпизоды (</a:t>
            </a:r>
            <a:r>
              <a:rPr lang="en-US" altLang="ru-RU" sz="2400" dirty="0" smtClean="0"/>
              <a:t>Highlight Unique Outcomes</a:t>
            </a:r>
            <a:r>
              <a:rPr lang="ru-RU" altLang="ru-RU" sz="2400" dirty="0" smtClean="0"/>
              <a:t>) </a:t>
            </a:r>
          </a:p>
          <a:p>
            <a:pPr eaLnBrk="1" hangingPunct="1">
              <a:lnSpc>
                <a:spcPct val="90000"/>
              </a:lnSpc>
            </a:pPr>
            <a:r>
              <a:rPr lang="ru-RU" altLang="ru-RU" sz="2400" dirty="0" smtClean="0"/>
              <a:t>Беседа об отсутствующем, но подразумеваемом</a:t>
            </a:r>
          </a:p>
          <a:p>
            <a:pPr eaLnBrk="1" hangingPunct="1">
              <a:lnSpc>
                <a:spcPct val="90000"/>
              </a:lnSpc>
            </a:pPr>
            <a:r>
              <a:rPr lang="ru-RU" altLang="ru-RU" sz="2400" dirty="0" smtClean="0"/>
              <a:t>Беседа о чувстве личной несостоятельности</a:t>
            </a:r>
            <a:endParaRPr lang="en-US" altLang="ru-RU" sz="2400" dirty="0" smtClean="0"/>
          </a:p>
          <a:p>
            <a:pPr eaLnBrk="1" hangingPunct="1">
              <a:lnSpc>
                <a:spcPct val="90000"/>
              </a:lnSpc>
            </a:pPr>
            <a:r>
              <a:rPr lang="ru-RU" altLang="ru-RU" sz="2400" dirty="0" smtClean="0"/>
              <a:t>Создание документов</a:t>
            </a:r>
          </a:p>
        </p:txBody>
      </p:sp>
    </p:spTree>
  </p:cSld>
  <p:clrMapOvr>
    <a:masterClrMapping/>
  </p:clrMapOvr>
  <p:transition>
    <p:diamon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706437"/>
          </a:xfrm>
        </p:spPr>
        <p:txBody>
          <a:bodyPr/>
          <a:lstStyle/>
          <a:p>
            <a:pPr eaLnBrk="1" fontAlgn="auto" hangingPunct="1">
              <a:spcAft>
                <a:spcPts val="0"/>
              </a:spcAft>
              <a:defRPr/>
            </a:pPr>
            <a:r>
              <a:rPr lang="ru-RU" altLang="ru-RU" sz="3200" dirty="0"/>
              <a:t>Карта </a:t>
            </a:r>
            <a:r>
              <a:rPr lang="ru-RU" altLang="ru-RU" sz="3200" dirty="0" err="1"/>
              <a:t>экстернализующей</a:t>
            </a:r>
            <a:r>
              <a:rPr lang="ru-RU" altLang="ru-RU" sz="3200" dirty="0"/>
              <a:t> беседы</a:t>
            </a:r>
          </a:p>
        </p:txBody>
      </p:sp>
      <p:sp>
        <p:nvSpPr>
          <p:cNvPr id="16387" name="Rectangle 3"/>
          <p:cNvSpPr>
            <a:spLocks noGrp="1" noChangeArrowheads="1"/>
          </p:cNvSpPr>
          <p:nvPr>
            <p:ph sz="half" idx="1"/>
          </p:nvPr>
        </p:nvSpPr>
        <p:spPr>
          <a:xfrm>
            <a:off x="179388" y="1484313"/>
            <a:ext cx="2808287" cy="4537075"/>
          </a:xfrm>
        </p:spPr>
        <p:txBody>
          <a:bodyPr/>
          <a:lstStyle/>
          <a:p>
            <a:pPr eaLnBrk="1" hangingPunct="1"/>
            <a:endParaRPr lang="ru-RU" altLang="ru-RU" sz="1600" dirty="0" smtClean="0"/>
          </a:p>
          <a:p>
            <a:pPr eaLnBrk="1" hangingPunct="1"/>
            <a:endParaRPr lang="ru-RU" altLang="ru-RU" sz="1400" b="1" dirty="0" smtClean="0">
              <a:latin typeface="Times New Roman" pitchFamily="18" charset="0"/>
              <a:cs typeface="Times New Roman" pitchFamily="18" charset="0"/>
            </a:endParaRPr>
          </a:p>
          <a:p>
            <a:pPr eaLnBrk="1" hangingPunct="1"/>
            <a:r>
              <a:rPr lang="ru-RU" altLang="ru-RU" sz="1400" b="1" dirty="0" smtClean="0">
                <a:latin typeface="Times New Roman" pitchFamily="18" charset="0"/>
                <a:cs typeface="Times New Roman" pitchFamily="18" charset="0"/>
              </a:rPr>
              <a:t>Обоснование оценки</a:t>
            </a:r>
          </a:p>
          <a:p>
            <a:pPr eaLnBrk="1" hangingPunct="1"/>
            <a:endParaRPr lang="ru-RU" altLang="ru-RU" sz="1400" b="1" dirty="0" smtClean="0">
              <a:latin typeface="Times New Roman" pitchFamily="18" charset="0"/>
              <a:cs typeface="Times New Roman" pitchFamily="18" charset="0"/>
            </a:endParaRPr>
          </a:p>
          <a:p>
            <a:pPr eaLnBrk="1" hangingPunct="1"/>
            <a:endParaRPr lang="ru-RU" altLang="ru-RU" sz="1400" b="1" dirty="0" smtClean="0">
              <a:latin typeface="Times New Roman" pitchFamily="18" charset="0"/>
              <a:cs typeface="Times New Roman" pitchFamily="18" charset="0"/>
            </a:endParaRPr>
          </a:p>
          <a:p>
            <a:pPr eaLnBrk="1" hangingPunct="1"/>
            <a:r>
              <a:rPr lang="ru-RU" altLang="ru-RU" sz="1400" b="1" dirty="0" smtClean="0">
                <a:latin typeface="Times New Roman" pitchFamily="18" charset="0"/>
                <a:cs typeface="Times New Roman" pitchFamily="18" charset="0"/>
              </a:rPr>
              <a:t>Оценка эффектов проблемы</a:t>
            </a:r>
          </a:p>
          <a:p>
            <a:pPr eaLnBrk="1" hangingPunct="1"/>
            <a:endParaRPr lang="ru-RU" altLang="ru-RU" sz="1400" b="1" dirty="0" smtClean="0">
              <a:latin typeface="Times New Roman" pitchFamily="18" charset="0"/>
              <a:cs typeface="Times New Roman" pitchFamily="18" charset="0"/>
            </a:endParaRPr>
          </a:p>
          <a:p>
            <a:pPr eaLnBrk="1" hangingPunct="1"/>
            <a:r>
              <a:rPr lang="ru-RU" altLang="ru-RU" sz="1400" b="1" dirty="0" smtClean="0">
                <a:latin typeface="Times New Roman" pitchFamily="18" charset="0"/>
                <a:cs typeface="Times New Roman" pitchFamily="18" charset="0"/>
              </a:rPr>
              <a:t>Обозначение эффектов проблемы</a:t>
            </a:r>
          </a:p>
          <a:p>
            <a:pPr eaLnBrk="1" hangingPunct="1"/>
            <a:endParaRPr lang="ru-RU" altLang="ru-RU" sz="1400" b="1" dirty="0" smtClean="0">
              <a:latin typeface="Times New Roman" pitchFamily="18" charset="0"/>
              <a:cs typeface="Times New Roman" pitchFamily="18" charset="0"/>
            </a:endParaRPr>
          </a:p>
          <a:p>
            <a:pPr eaLnBrk="1" hangingPunct="1"/>
            <a:r>
              <a:rPr lang="ru-RU" altLang="ru-RU" sz="1400" b="1" dirty="0" smtClean="0">
                <a:latin typeface="Times New Roman" pitchFamily="18" charset="0"/>
                <a:cs typeface="Times New Roman" pitchFamily="18" charset="0"/>
              </a:rPr>
              <a:t>Конкретное, близкое к опыту обсуждение и определение проблемы</a:t>
            </a:r>
          </a:p>
        </p:txBody>
      </p:sp>
      <p:sp>
        <p:nvSpPr>
          <p:cNvPr id="16388" name="Line 5"/>
          <p:cNvSpPr>
            <a:spLocks noChangeShapeType="1"/>
          </p:cNvSpPr>
          <p:nvPr/>
        </p:nvSpPr>
        <p:spPr bwMode="auto">
          <a:xfrm flipH="1" flipV="1">
            <a:off x="3132138" y="1412875"/>
            <a:ext cx="0" cy="4032250"/>
          </a:xfrm>
          <a:prstGeom prst="line">
            <a:avLst/>
          </a:prstGeom>
          <a:noFill/>
          <a:ln w="25400">
            <a:solidFill>
              <a:schemeClr val="tx1"/>
            </a:solidFill>
            <a:round/>
            <a:headEnd/>
            <a:tailEnd type="none" w="med" len="lg"/>
          </a:ln>
          <a:effectLst/>
        </p:spPr>
        <p:txBody>
          <a:bodyPr/>
          <a:lstStyle/>
          <a:p>
            <a:endParaRPr lang="ru-RU"/>
          </a:p>
        </p:txBody>
      </p:sp>
      <p:sp>
        <p:nvSpPr>
          <p:cNvPr id="16389" name="Line 6"/>
          <p:cNvSpPr>
            <a:spLocks noChangeShapeType="1"/>
          </p:cNvSpPr>
          <p:nvPr/>
        </p:nvSpPr>
        <p:spPr bwMode="auto">
          <a:xfrm>
            <a:off x="3132138" y="5445125"/>
            <a:ext cx="5543550" cy="0"/>
          </a:xfrm>
          <a:prstGeom prst="line">
            <a:avLst/>
          </a:prstGeom>
          <a:noFill/>
          <a:ln w="25400">
            <a:solidFill>
              <a:schemeClr val="tx1"/>
            </a:solidFill>
            <a:round/>
            <a:headEnd/>
            <a:tailEnd type="none" w="med" len="lg"/>
          </a:ln>
          <a:effectLst/>
        </p:spPr>
        <p:txBody>
          <a:bodyPr/>
          <a:lstStyle/>
          <a:p>
            <a:endParaRPr lang="ru-RU"/>
          </a:p>
        </p:txBody>
      </p:sp>
      <p:sp>
        <p:nvSpPr>
          <p:cNvPr id="16390" name="Line 7"/>
          <p:cNvSpPr>
            <a:spLocks noChangeShapeType="1"/>
          </p:cNvSpPr>
          <p:nvPr/>
        </p:nvSpPr>
        <p:spPr bwMode="auto">
          <a:xfrm>
            <a:off x="3132138" y="3716338"/>
            <a:ext cx="5543550" cy="0"/>
          </a:xfrm>
          <a:prstGeom prst="line">
            <a:avLst/>
          </a:prstGeom>
          <a:noFill/>
          <a:ln w="9525">
            <a:solidFill>
              <a:schemeClr val="tx1"/>
            </a:solidFill>
            <a:prstDash val="dash"/>
            <a:round/>
            <a:headEnd/>
            <a:tailEnd/>
          </a:ln>
          <a:effectLst/>
        </p:spPr>
        <p:txBody>
          <a:bodyPr/>
          <a:lstStyle/>
          <a:p>
            <a:endParaRPr lang="ru-RU"/>
          </a:p>
        </p:txBody>
      </p:sp>
      <p:sp>
        <p:nvSpPr>
          <p:cNvPr id="16391" name="Line 8"/>
          <p:cNvSpPr>
            <a:spLocks noChangeShapeType="1"/>
          </p:cNvSpPr>
          <p:nvPr/>
        </p:nvSpPr>
        <p:spPr bwMode="auto">
          <a:xfrm>
            <a:off x="3132138" y="2924175"/>
            <a:ext cx="5543550" cy="0"/>
          </a:xfrm>
          <a:prstGeom prst="line">
            <a:avLst/>
          </a:prstGeom>
          <a:noFill/>
          <a:ln w="9525">
            <a:solidFill>
              <a:schemeClr val="tx1"/>
            </a:solidFill>
            <a:prstDash val="dash"/>
            <a:round/>
            <a:headEnd/>
            <a:tailEnd/>
          </a:ln>
          <a:effectLst/>
        </p:spPr>
        <p:txBody>
          <a:bodyPr/>
          <a:lstStyle/>
          <a:p>
            <a:endParaRPr lang="ru-RU"/>
          </a:p>
        </p:txBody>
      </p:sp>
      <p:sp>
        <p:nvSpPr>
          <p:cNvPr id="16392" name="Line 9"/>
          <p:cNvSpPr>
            <a:spLocks noChangeShapeType="1"/>
          </p:cNvSpPr>
          <p:nvPr/>
        </p:nvSpPr>
        <p:spPr bwMode="auto">
          <a:xfrm>
            <a:off x="3132138" y="2205038"/>
            <a:ext cx="5543550" cy="0"/>
          </a:xfrm>
          <a:prstGeom prst="line">
            <a:avLst/>
          </a:prstGeom>
          <a:noFill/>
          <a:ln w="9525">
            <a:solidFill>
              <a:schemeClr val="tx1"/>
            </a:solidFill>
            <a:prstDash val="dash"/>
            <a:round/>
            <a:headEnd/>
            <a:tailEnd/>
          </a:ln>
          <a:effectLst/>
        </p:spPr>
        <p:txBody>
          <a:bodyPr/>
          <a:lstStyle/>
          <a:p>
            <a:endParaRPr lang="ru-RU"/>
          </a:p>
        </p:txBody>
      </p:sp>
      <p:sp>
        <p:nvSpPr>
          <p:cNvPr id="16393" name="Line 10"/>
          <p:cNvSpPr>
            <a:spLocks noChangeShapeType="1"/>
          </p:cNvSpPr>
          <p:nvPr/>
        </p:nvSpPr>
        <p:spPr bwMode="auto">
          <a:xfrm>
            <a:off x="3132138" y="1412875"/>
            <a:ext cx="5543550" cy="0"/>
          </a:xfrm>
          <a:prstGeom prst="line">
            <a:avLst/>
          </a:prstGeom>
          <a:noFill/>
          <a:ln w="9525">
            <a:solidFill>
              <a:schemeClr val="tx1"/>
            </a:solidFill>
            <a:round/>
            <a:headEnd/>
            <a:tailEnd/>
          </a:ln>
          <a:effectLst/>
        </p:spPr>
        <p:txBody>
          <a:bodyPr/>
          <a:lstStyle/>
          <a:p>
            <a:endParaRPr lang="ru-RU"/>
          </a:p>
        </p:txBody>
      </p:sp>
      <p:sp>
        <p:nvSpPr>
          <p:cNvPr id="16394" name="Line 11"/>
          <p:cNvSpPr>
            <a:spLocks noChangeShapeType="1"/>
          </p:cNvSpPr>
          <p:nvPr/>
        </p:nvSpPr>
        <p:spPr bwMode="auto">
          <a:xfrm>
            <a:off x="3132138" y="4652963"/>
            <a:ext cx="5543550" cy="0"/>
          </a:xfrm>
          <a:prstGeom prst="line">
            <a:avLst/>
          </a:prstGeom>
          <a:noFill/>
          <a:ln w="9525">
            <a:solidFill>
              <a:schemeClr val="tx1"/>
            </a:solidFill>
            <a:prstDash val="dash"/>
            <a:round/>
            <a:headEnd/>
            <a:tailEnd/>
          </a:ln>
          <a:effectLst/>
        </p:spPr>
        <p:txBody>
          <a:bodyPr/>
          <a:lstStyle/>
          <a:p>
            <a:endParaRPr lang="ru-RU"/>
          </a:p>
        </p:txBody>
      </p:sp>
      <p:sp>
        <p:nvSpPr>
          <p:cNvPr id="41996" name="Line 12"/>
          <p:cNvSpPr>
            <a:spLocks noChangeShapeType="1"/>
          </p:cNvSpPr>
          <p:nvPr/>
        </p:nvSpPr>
        <p:spPr bwMode="auto">
          <a:xfrm flipV="1">
            <a:off x="3708400" y="4652963"/>
            <a:ext cx="0" cy="792162"/>
          </a:xfrm>
          <a:prstGeom prst="line">
            <a:avLst/>
          </a:prstGeom>
          <a:noFill/>
          <a:ln w="25400">
            <a:solidFill>
              <a:srgbClr val="339966"/>
            </a:solidFill>
            <a:round/>
            <a:headEnd/>
            <a:tailEnd/>
          </a:ln>
          <a:effectLst/>
        </p:spPr>
        <p:txBody>
          <a:bodyPr/>
          <a:lstStyle/>
          <a:p>
            <a:endParaRPr lang="ru-RU"/>
          </a:p>
        </p:txBody>
      </p:sp>
      <p:sp>
        <p:nvSpPr>
          <p:cNvPr id="41997" name="Line 13"/>
          <p:cNvSpPr>
            <a:spLocks noChangeShapeType="1"/>
          </p:cNvSpPr>
          <p:nvPr/>
        </p:nvSpPr>
        <p:spPr bwMode="auto">
          <a:xfrm flipV="1">
            <a:off x="4643438" y="3716338"/>
            <a:ext cx="0" cy="935037"/>
          </a:xfrm>
          <a:prstGeom prst="line">
            <a:avLst/>
          </a:prstGeom>
          <a:noFill/>
          <a:ln w="25400">
            <a:solidFill>
              <a:srgbClr val="339966"/>
            </a:solidFill>
            <a:round/>
            <a:headEnd/>
            <a:tailEnd/>
          </a:ln>
          <a:effectLst/>
        </p:spPr>
        <p:txBody>
          <a:bodyPr/>
          <a:lstStyle/>
          <a:p>
            <a:endParaRPr lang="ru-RU"/>
          </a:p>
        </p:txBody>
      </p:sp>
      <p:sp>
        <p:nvSpPr>
          <p:cNvPr id="41998" name="Line 14"/>
          <p:cNvSpPr>
            <a:spLocks noChangeShapeType="1"/>
          </p:cNvSpPr>
          <p:nvPr/>
        </p:nvSpPr>
        <p:spPr bwMode="auto">
          <a:xfrm flipV="1">
            <a:off x="5867400" y="2925763"/>
            <a:ext cx="0" cy="792162"/>
          </a:xfrm>
          <a:prstGeom prst="line">
            <a:avLst/>
          </a:prstGeom>
          <a:noFill/>
          <a:ln w="25400">
            <a:solidFill>
              <a:srgbClr val="339966"/>
            </a:solidFill>
            <a:round/>
            <a:headEnd/>
            <a:tailEnd/>
          </a:ln>
          <a:effectLst/>
        </p:spPr>
        <p:txBody>
          <a:bodyPr/>
          <a:lstStyle/>
          <a:p>
            <a:endParaRPr lang="ru-RU"/>
          </a:p>
        </p:txBody>
      </p:sp>
      <p:sp>
        <p:nvSpPr>
          <p:cNvPr id="41999" name="Line 15"/>
          <p:cNvSpPr>
            <a:spLocks noChangeShapeType="1"/>
          </p:cNvSpPr>
          <p:nvPr/>
        </p:nvSpPr>
        <p:spPr bwMode="auto">
          <a:xfrm flipV="1">
            <a:off x="7667625" y="2205038"/>
            <a:ext cx="0" cy="720725"/>
          </a:xfrm>
          <a:prstGeom prst="line">
            <a:avLst/>
          </a:prstGeom>
          <a:noFill/>
          <a:ln w="25400">
            <a:solidFill>
              <a:srgbClr val="339966"/>
            </a:solidFill>
            <a:round/>
            <a:headEnd/>
            <a:tailEnd/>
          </a:ln>
          <a:effectLst/>
        </p:spPr>
        <p:txBody>
          <a:bodyPr/>
          <a:lstStyle/>
          <a:p>
            <a:endParaRPr lang="ru-RU"/>
          </a:p>
        </p:txBody>
      </p:sp>
      <p:sp>
        <p:nvSpPr>
          <p:cNvPr id="42000" name="Line 16"/>
          <p:cNvSpPr>
            <a:spLocks noChangeShapeType="1"/>
          </p:cNvSpPr>
          <p:nvPr/>
        </p:nvSpPr>
        <p:spPr bwMode="auto">
          <a:xfrm flipV="1">
            <a:off x="3132138" y="5445125"/>
            <a:ext cx="576262" cy="0"/>
          </a:xfrm>
          <a:prstGeom prst="line">
            <a:avLst/>
          </a:prstGeom>
          <a:noFill/>
          <a:ln w="25400">
            <a:solidFill>
              <a:srgbClr val="339966"/>
            </a:solidFill>
            <a:round/>
            <a:headEnd/>
            <a:tailEnd/>
          </a:ln>
          <a:effectLst/>
        </p:spPr>
        <p:txBody>
          <a:bodyPr/>
          <a:lstStyle/>
          <a:p>
            <a:endParaRPr lang="ru-RU"/>
          </a:p>
        </p:txBody>
      </p:sp>
      <p:sp>
        <p:nvSpPr>
          <p:cNvPr id="42001" name="Line 17"/>
          <p:cNvSpPr>
            <a:spLocks noChangeShapeType="1"/>
          </p:cNvSpPr>
          <p:nvPr/>
        </p:nvSpPr>
        <p:spPr bwMode="auto">
          <a:xfrm flipV="1">
            <a:off x="3708400" y="4652963"/>
            <a:ext cx="935038" cy="0"/>
          </a:xfrm>
          <a:prstGeom prst="line">
            <a:avLst/>
          </a:prstGeom>
          <a:noFill/>
          <a:ln w="25400">
            <a:solidFill>
              <a:srgbClr val="339966"/>
            </a:solidFill>
            <a:round/>
            <a:headEnd/>
            <a:tailEnd/>
          </a:ln>
          <a:effectLst/>
        </p:spPr>
        <p:txBody>
          <a:bodyPr/>
          <a:lstStyle/>
          <a:p>
            <a:endParaRPr lang="ru-RU"/>
          </a:p>
        </p:txBody>
      </p:sp>
      <p:sp>
        <p:nvSpPr>
          <p:cNvPr id="42002" name="Line 18"/>
          <p:cNvSpPr>
            <a:spLocks noChangeShapeType="1"/>
          </p:cNvSpPr>
          <p:nvPr/>
        </p:nvSpPr>
        <p:spPr bwMode="auto">
          <a:xfrm flipV="1">
            <a:off x="4643438" y="3716338"/>
            <a:ext cx="1223962" cy="0"/>
          </a:xfrm>
          <a:prstGeom prst="line">
            <a:avLst/>
          </a:prstGeom>
          <a:noFill/>
          <a:ln w="25400">
            <a:solidFill>
              <a:srgbClr val="339966"/>
            </a:solidFill>
            <a:round/>
            <a:headEnd/>
            <a:tailEnd/>
          </a:ln>
          <a:effectLst/>
        </p:spPr>
        <p:txBody>
          <a:bodyPr/>
          <a:lstStyle/>
          <a:p>
            <a:endParaRPr lang="ru-RU"/>
          </a:p>
        </p:txBody>
      </p:sp>
      <p:sp>
        <p:nvSpPr>
          <p:cNvPr id="42003" name="Line 19"/>
          <p:cNvSpPr>
            <a:spLocks noChangeShapeType="1"/>
          </p:cNvSpPr>
          <p:nvPr/>
        </p:nvSpPr>
        <p:spPr bwMode="auto">
          <a:xfrm flipV="1">
            <a:off x="5867400" y="2924175"/>
            <a:ext cx="1800225" cy="0"/>
          </a:xfrm>
          <a:prstGeom prst="line">
            <a:avLst/>
          </a:prstGeom>
          <a:noFill/>
          <a:ln w="25400">
            <a:solidFill>
              <a:srgbClr val="339966"/>
            </a:solidFill>
            <a:round/>
            <a:headEnd/>
            <a:tailEnd/>
          </a:ln>
          <a:effectLst/>
        </p:spPr>
        <p:txBody>
          <a:bodyPr/>
          <a:lstStyle/>
          <a:p>
            <a:endParaRPr lang="ru-RU"/>
          </a:p>
        </p:txBody>
      </p:sp>
      <p:sp>
        <p:nvSpPr>
          <p:cNvPr id="42004" name="Line 20"/>
          <p:cNvSpPr>
            <a:spLocks noChangeShapeType="1"/>
          </p:cNvSpPr>
          <p:nvPr/>
        </p:nvSpPr>
        <p:spPr bwMode="auto">
          <a:xfrm flipV="1">
            <a:off x="7667625" y="2205038"/>
            <a:ext cx="936625" cy="0"/>
          </a:xfrm>
          <a:prstGeom prst="line">
            <a:avLst/>
          </a:prstGeom>
          <a:noFill/>
          <a:ln w="25400">
            <a:solidFill>
              <a:srgbClr val="339966"/>
            </a:solidFill>
            <a:round/>
            <a:headEnd/>
            <a:tailEnd/>
          </a:ln>
          <a:effectLst/>
        </p:spPr>
        <p:txBody>
          <a:bodyPr/>
          <a:lstStyle/>
          <a:p>
            <a:endParaRPr lang="ru-RU"/>
          </a:p>
        </p:txBody>
      </p:sp>
      <p:sp>
        <p:nvSpPr>
          <p:cNvPr id="42005" name="Line 21"/>
          <p:cNvSpPr>
            <a:spLocks noChangeShapeType="1"/>
          </p:cNvSpPr>
          <p:nvPr/>
        </p:nvSpPr>
        <p:spPr bwMode="auto">
          <a:xfrm flipV="1">
            <a:off x="8604250" y="1412875"/>
            <a:ext cx="0" cy="792163"/>
          </a:xfrm>
          <a:prstGeom prst="line">
            <a:avLst/>
          </a:prstGeom>
          <a:noFill/>
          <a:ln w="25400">
            <a:solidFill>
              <a:srgbClr val="339966"/>
            </a:solidFill>
            <a:round/>
            <a:headEnd/>
            <a:tailEnd/>
          </a:ln>
          <a:effectLst/>
        </p:spPr>
        <p:txBody>
          <a:bodyPr/>
          <a:lstStyle/>
          <a:p>
            <a:endParaRPr lang="ru-RU"/>
          </a:p>
        </p:txBody>
      </p:sp>
      <p:sp>
        <p:nvSpPr>
          <p:cNvPr id="16405" name="Rectangle 22"/>
          <p:cNvSpPr>
            <a:spLocks noChangeArrowheads="1"/>
          </p:cNvSpPr>
          <p:nvPr/>
        </p:nvSpPr>
        <p:spPr bwMode="auto">
          <a:xfrm>
            <a:off x="4211638" y="5876925"/>
            <a:ext cx="3816350" cy="288925"/>
          </a:xfrm>
          <a:prstGeom prst="rect">
            <a:avLst/>
          </a:prstGeom>
          <a:noFill/>
          <a:ln w="9525" algn="ctr">
            <a:noFill/>
            <a:miter lim="800000"/>
            <a:headEnd/>
            <a:tailEnd/>
          </a:ln>
          <a:effectLst/>
        </p:spPr>
        <p:txBody>
          <a:bodyPr wrap="none" anchor="ctr"/>
          <a:lstStyle/>
          <a:p>
            <a:pPr algn="ctr"/>
            <a:r>
              <a:rPr lang="ru-RU" altLang="ru-RU"/>
              <a:t>Знакомо и понятно</a:t>
            </a:r>
          </a:p>
        </p:txBody>
      </p:sp>
      <p:sp>
        <p:nvSpPr>
          <p:cNvPr id="16406" name="Rectangle 24"/>
          <p:cNvSpPr>
            <a:spLocks noChangeArrowheads="1"/>
          </p:cNvSpPr>
          <p:nvPr/>
        </p:nvSpPr>
        <p:spPr bwMode="auto">
          <a:xfrm>
            <a:off x="3924300" y="981075"/>
            <a:ext cx="3816350" cy="288925"/>
          </a:xfrm>
          <a:prstGeom prst="rect">
            <a:avLst/>
          </a:prstGeom>
          <a:noFill/>
          <a:ln w="9525" algn="ctr">
            <a:noFill/>
            <a:miter lim="800000"/>
            <a:headEnd/>
            <a:tailEnd/>
          </a:ln>
          <a:effectLst/>
        </p:spPr>
        <p:txBody>
          <a:bodyPr wrap="none" anchor="ctr"/>
          <a:lstStyle/>
          <a:p>
            <a:pPr algn="ctr"/>
            <a:r>
              <a:rPr lang="ru-RU" altLang="ru-RU"/>
              <a:t>Возможно узнать</a:t>
            </a:r>
          </a:p>
        </p:txBody>
      </p:sp>
      <p:sp>
        <p:nvSpPr>
          <p:cNvPr id="16407" name="Rectangle 25"/>
          <p:cNvSpPr>
            <a:spLocks noChangeArrowheads="1"/>
          </p:cNvSpPr>
          <p:nvPr/>
        </p:nvSpPr>
        <p:spPr bwMode="auto">
          <a:xfrm>
            <a:off x="4284663" y="5516563"/>
            <a:ext cx="3816350" cy="217487"/>
          </a:xfrm>
          <a:prstGeom prst="rect">
            <a:avLst/>
          </a:prstGeom>
          <a:noFill/>
          <a:ln w="9525" algn="ctr">
            <a:noFill/>
            <a:miter lim="800000"/>
            <a:headEnd/>
            <a:tailEnd/>
          </a:ln>
          <a:effectLst/>
        </p:spPr>
        <p:txBody>
          <a:bodyPr wrap="none" anchor="ctr"/>
          <a:lstStyle/>
          <a:p>
            <a:pPr algn="ctr"/>
            <a:r>
              <a:rPr lang="ru-RU" altLang="ru-RU" sz="1400"/>
              <a:t>Время в минутах</a:t>
            </a:r>
          </a:p>
        </p:txBody>
      </p:sp>
      <p:sp>
        <p:nvSpPr>
          <p:cNvPr id="42010" name="Rectangle 26"/>
          <p:cNvSpPr>
            <a:spLocks noChangeArrowheads="1"/>
          </p:cNvSpPr>
          <p:nvPr/>
        </p:nvSpPr>
        <p:spPr bwMode="auto">
          <a:xfrm>
            <a:off x="3132138" y="3860800"/>
            <a:ext cx="1368425" cy="647700"/>
          </a:xfrm>
          <a:prstGeom prst="rect">
            <a:avLst/>
          </a:prstGeom>
          <a:noFill/>
          <a:ln w="9525" algn="ctr">
            <a:noFill/>
            <a:miter lim="800000"/>
            <a:headEnd/>
            <a:tailEnd/>
          </a:ln>
          <a:effectLst/>
        </p:spPr>
        <p:txBody>
          <a:bodyPr wrap="none" anchor="ctr"/>
          <a:lstStyle/>
          <a:p>
            <a:pPr algn="ctr"/>
            <a:r>
              <a:rPr lang="ru-RU" altLang="ru-RU" sz="1000"/>
              <a:t>Какова проблема?</a:t>
            </a:r>
          </a:p>
          <a:p>
            <a:pPr algn="ctr"/>
            <a:r>
              <a:rPr lang="ru-RU" altLang="ru-RU" sz="1000"/>
              <a:t>Как она выглядит?</a:t>
            </a:r>
          </a:p>
          <a:p>
            <a:pPr algn="ctr"/>
            <a:r>
              <a:rPr lang="ru-RU" altLang="ru-RU" sz="1000"/>
              <a:t>Как вы ее ощущаете?</a:t>
            </a:r>
          </a:p>
        </p:txBody>
      </p:sp>
      <p:sp>
        <p:nvSpPr>
          <p:cNvPr id="42011" name="Rectangle 27"/>
          <p:cNvSpPr>
            <a:spLocks noChangeArrowheads="1"/>
          </p:cNvSpPr>
          <p:nvPr/>
        </p:nvSpPr>
        <p:spPr bwMode="auto">
          <a:xfrm>
            <a:off x="3059113" y="2997200"/>
            <a:ext cx="2736850" cy="792163"/>
          </a:xfrm>
          <a:prstGeom prst="rect">
            <a:avLst/>
          </a:prstGeom>
          <a:noFill/>
          <a:ln w="9525" algn="ctr">
            <a:noFill/>
            <a:miter lim="800000"/>
            <a:headEnd/>
            <a:tailEnd/>
          </a:ln>
          <a:effectLst/>
        </p:spPr>
        <p:txBody>
          <a:bodyPr wrap="none" anchor="ctr"/>
          <a:lstStyle/>
          <a:p>
            <a:pPr algn="ctr"/>
            <a:r>
              <a:rPr lang="ru-RU" altLang="ru-RU" sz="1000" dirty="0"/>
              <a:t>Где, в каких сферах жизни проявляется </a:t>
            </a:r>
          </a:p>
          <a:p>
            <a:pPr algn="ctr"/>
            <a:r>
              <a:rPr lang="ru-RU" altLang="ru-RU" sz="1000" dirty="0"/>
              <a:t>проблема? Как она влияет на ваши </a:t>
            </a:r>
          </a:p>
          <a:p>
            <a:pPr algn="ctr"/>
            <a:r>
              <a:rPr lang="ru-RU" altLang="ru-RU" sz="1000" dirty="0"/>
              <a:t>отношения? Каковы ее возможные цели и </a:t>
            </a:r>
          </a:p>
          <a:p>
            <a:pPr algn="ctr"/>
            <a:r>
              <a:rPr lang="ru-RU" altLang="ru-RU" sz="1000" dirty="0"/>
              <a:t>дальнейшее развитие? </a:t>
            </a:r>
          </a:p>
          <a:p>
            <a:pPr algn="ctr"/>
            <a:endParaRPr lang="ru-RU" altLang="ru-RU" sz="1000" dirty="0"/>
          </a:p>
        </p:txBody>
      </p:sp>
      <p:sp>
        <p:nvSpPr>
          <p:cNvPr id="42012" name="Rectangle 28"/>
          <p:cNvSpPr>
            <a:spLocks noChangeArrowheads="1"/>
          </p:cNvSpPr>
          <p:nvPr/>
        </p:nvSpPr>
        <p:spPr bwMode="auto">
          <a:xfrm>
            <a:off x="4643438" y="2349500"/>
            <a:ext cx="2808287" cy="431800"/>
          </a:xfrm>
          <a:prstGeom prst="rect">
            <a:avLst/>
          </a:prstGeom>
          <a:noFill/>
          <a:ln w="9525" algn="ctr">
            <a:noFill/>
            <a:miter lim="800000"/>
            <a:headEnd/>
            <a:tailEnd/>
          </a:ln>
          <a:effectLst/>
        </p:spPr>
        <p:txBody>
          <a:bodyPr wrap="none" anchor="ctr"/>
          <a:lstStyle/>
          <a:p>
            <a:pPr algn="ctr"/>
            <a:r>
              <a:rPr lang="ru-RU" altLang="ru-RU" sz="1000"/>
              <a:t>Как вы относитесь к этим проявлениям? </a:t>
            </a:r>
          </a:p>
          <a:p>
            <a:pPr algn="ctr"/>
            <a:r>
              <a:rPr lang="ru-RU" altLang="ru-RU" sz="1000"/>
              <a:t>Это хорошо или плохо для вас?</a:t>
            </a:r>
          </a:p>
          <a:p>
            <a:pPr algn="ctr"/>
            <a:r>
              <a:rPr lang="ru-RU" altLang="ru-RU" sz="1000"/>
              <a:t>Какова ваша позиция в этом?</a:t>
            </a:r>
          </a:p>
        </p:txBody>
      </p:sp>
      <p:sp>
        <p:nvSpPr>
          <p:cNvPr id="42013" name="Rectangle 29"/>
          <p:cNvSpPr>
            <a:spLocks noChangeArrowheads="1"/>
          </p:cNvSpPr>
          <p:nvPr/>
        </p:nvSpPr>
        <p:spPr bwMode="auto">
          <a:xfrm>
            <a:off x="5724525" y="1484313"/>
            <a:ext cx="2447925" cy="647700"/>
          </a:xfrm>
          <a:prstGeom prst="rect">
            <a:avLst/>
          </a:prstGeom>
          <a:noFill/>
          <a:ln w="9525" algn="ctr">
            <a:noFill/>
            <a:miter lim="800000"/>
            <a:headEnd/>
            <a:tailEnd/>
          </a:ln>
          <a:effectLst/>
        </p:spPr>
        <p:txBody>
          <a:bodyPr wrap="none" anchor="ctr"/>
          <a:lstStyle/>
          <a:p>
            <a:pPr algn="ctr"/>
            <a:r>
              <a:rPr lang="ru-RU" altLang="ru-RU" sz="1000" dirty="0"/>
              <a:t>Почему это хорошо/плохо для вас?</a:t>
            </a:r>
          </a:p>
          <a:p>
            <a:pPr algn="ctr"/>
            <a:r>
              <a:rPr lang="ru-RU" altLang="ru-RU" sz="1000" dirty="0"/>
              <a:t>Почему вы испытываете такие чувства?</a:t>
            </a:r>
          </a:p>
          <a:p>
            <a:pPr algn="ctr"/>
            <a:r>
              <a:rPr lang="ru-RU" altLang="ru-RU" sz="1000" dirty="0"/>
              <a:t>Как получилось, что вы занимаете </a:t>
            </a:r>
          </a:p>
          <a:p>
            <a:pPr algn="ctr"/>
            <a:r>
              <a:rPr lang="ru-RU" altLang="ru-RU" sz="1000" dirty="0"/>
              <a:t>такую позицию? </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000"/>
                                        </p:tgtEl>
                                        <p:attrNameLst>
                                          <p:attrName>style.visibility</p:attrName>
                                        </p:attrNameLst>
                                      </p:cBhvr>
                                      <p:to>
                                        <p:strVal val="visible"/>
                                      </p:to>
                                    </p:set>
                                    <p:animEffect transition="in" filter="wipe(left)">
                                      <p:cBhvr>
                                        <p:cTn id="7" dur="1000"/>
                                        <p:tgtEl>
                                          <p:spTgt spid="42000"/>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41996"/>
                                        </p:tgtEl>
                                        <p:attrNameLst>
                                          <p:attrName>style.visibility</p:attrName>
                                        </p:attrNameLst>
                                      </p:cBhvr>
                                      <p:to>
                                        <p:strVal val="visible"/>
                                      </p:to>
                                    </p:set>
                                    <p:animEffect transition="in" filter="wipe(down)">
                                      <p:cBhvr>
                                        <p:cTn id="11" dur="1000"/>
                                        <p:tgtEl>
                                          <p:spTgt spid="41996"/>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2001"/>
                                        </p:tgtEl>
                                        <p:attrNameLst>
                                          <p:attrName>style.visibility</p:attrName>
                                        </p:attrNameLst>
                                      </p:cBhvr>
                                      <p:to>
                                        <p:strVal val="visible"/>
                                      </p:to>
                                    </p:set>
                                    <p:animEffect transition="in" filter="wipe(left)">
                                      <p:cBhvr>
                                        <p:cTn id="15" dur="1000"/>
                                        <p:tgtEl>
                                          <p:spTgt spid="42001"/>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42010"/>
                                        </p:tgtEl>
                                        <p:attrNameLst>
                                          <p:attrName>style.visibility</p:attrName>
                                        </p:attrNameLst>
                                      </p:cBhvr>
                                      <p:to>
                                        <p:strVal val="visible"/>
                                      </p:to>
                                    </p:set>
                                    <p:animEffect transition="in" filter="wipe(left)">
                                      <p:cBhvr>
                                        <p:cTn id="19" dur="1000"/>
                                        <p:tgtEl>
                                          <p:spTgt spid="420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1997"/>
                                        </p:tgtEl>
                                        <p:attrNameLst>
                                          <p:attrName>style.visibility</p:attrName>
                                        </p:attrNameLst>
                                      </p:cBhvr>
                                      <p:to>
                                        <p:strVal val="visible"/>
                                      </p:to>
                                    </p:set>
                                    <p:animEffect transition="in" filter="wipe(down)">
                                      <p:cBhvr>
                                        <p:cTn id="24" dur="1000"/>
                                        <p:tgtEl>
                                          <p:spTgt spid="41997"/>
                                        </p:tgtEl>
                                      </p:cBhvr>
                                    </p:animEffect>
                                  </p:childTnLst>
                                </p:cTn>
                              </p:par>
                            </p:childTnLst>
                          </p:cTn>
                        </p:par>
                        <p:par>
                          <p:cTn id="25" fill="hold" nodeType="afterGroup">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42002"/>
                                        </p:tgtEl>
                                        <p:attrNameLst>
                                          <p:attrName>style.visibility</p:attrName>
                                        </p:attrNameLst>
                                      </p:cBhvr>
                                      <p:to>
                                        <p:strVal val="visible"/>
                                      </p:to>
                                    </p:set>
                                    <p:animEffect transition="in" filter="wipe(left)">
                                      <p:cBhvr>
                                        <p:cTn id="28" dur="1000"/>
                                        <p:tgtEl>
                                          <p:spTgt spid="42002"/>
                                        </p:tgtEl>
                                      </p:cBhvr>
                                    </p:animEffect>
                                  </p:childTnLst>
                                </p:cTn>
                              </p:par>
                            </p:childTnLst>
                          </p:cTn>
                        </p:par>
                        <p:par>
                          <p:cTn id="29" fill="hold" nodeType="afterGroup">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42011"/>
                                        </p:tgtEl>
                                        <p:attrNameLst>
                                          <p:attrName>style.visibility</p:attrName>
                                        </p:attrNameLst>
                                      </p:cBhvr>
                                      <p:to>
                                        <p:strVal val="visible"/>
                                      </p:to>
                                    </p:set>
                                    <p:animEffect transition="in" filter="wipe(left)">
                                      <p:cBhvr>
                                        <p:cTn id="32" dur="1000"/>
                                        <p:tgtEl>
                                          <p:spTgt spid="420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1998"/>
                                        </p:tgtEl>
                                        <p:attrNameLst>
                                          <p:attrName>style.visibility</p:attrName>
                                        </p:attrNameLst>
                                      </p:cBhvr>
                                      <p:to>
                                        <p:strVal val="visible"/>
                                      </p:to>
                                    </p:set>
                                    <p:animEffect transition="in" filter="wipe(down)">
                                      <p:cBhvr>
                                        <p:cTn id="37" dur="1000"/>
                                        <p:tgtEl>
                                          <p:spTgt spid="41998"/>
                                        </p:tgtEl>
                                      </p:cBhvr>
                                    </p:animEffect>
                                  </p:childTnLst>
                                </p:cTn>
                              </p:par>
                            </p:childTnLst>
                          </p:cTn>
                        </p:par>
                        <p:par>
                          <p:cTn id="38" fill="hold" nodeType="afterGroup">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2003"/>
                                        </p:tgtEl>
                                        <p:attrNameLst>
                                          <p:attrName>style.visibility</p:attrName>
                                        </p:attrNameLst>
                                      </p:cBhvr>
                                      <p:to>
                                        <p:strVal val="visible"/>
                                      </p:to>
                                    </p:set>
                                    <p:animEffect transition="in" filter="wipe(left)">
                                      <p:cBhvr>
                                        <p:cTn id="41" dur="1000"/>
                                        <p:tgtEl>
                                          <p:spTgt spid="42003"/>
                                        </p:tgtEl>
                                      </p:cBhvr>
                                    </p:animEffect>
                                  </p:childTnLst>
                                </p:cTn>
                              </p:par>
                            </p:childTnLst>
                          </p:cTn>
                        </p:par>
                        <p:par>
                          <p:cTn id="42" fill="hold" nodeType="afterGroup">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42012"/>
                                        </p:tgtEl>
                                        <p:attrNameLst>
                                          <p:attrName>style.visibility</p:attrName>
                                        </p:attrNameLst>
                                      </p:cBhvr>
                                      <p:to>
                                        <p:strVal val="visible"/>
                                      </p:to>
                                    </p:set>
                                    <p:animEffect transition="in" filter="wipe(left)">
                                      <p:cBhvr>
                                        <p:cTn id="45" dur="1000"/>
                                        <p:tgtEl>
                                          <p:spTgt spid="4201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1999"/>
                                        </p:tgtEl>
                                        <p:attrNameLst>
                                          <p:attrName>style.visibility</p:attrName>
                                        </p:attrNameLst>
                                      </p:cBhvr>
                                      <p:to>
                                        <p:strVal val="visible"/>
                                      </p:to>
                                    </p:set>
                                    <p:animEffect transition="in" filter="wipe(down)">
                                      <p:cBhvr>
                                        <p:cTn id="50" dur="1000"/>
                                        <p:tgtEl>
                                          <p:spTgt spid="41999"/>
                                        </p:tgtEl>
                                      </p:cBhvr>
                                    </p:animEffect>
                                  </p:childTnLst>
                                </p:cTn>
                              </p:par>
                            </p:childTnLst>
                          </p:cTn>
                        </p:par>
                        <p:par>
                          <p:cTn id="51" fill="hold" nodeType="afterGroup">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2004"/>
                                        </p:tgtEl>
                                        <p:attrNameLst>
                                          <p:attrName>style.visibility</p:attrName>
                                        </p:attrNameLst>
                                      </p:cBhvr>
                                      <p:to>
                                        <p:strVal val="visible"/>
                                      </p:to>
                                    </p:set>
                                    <p:animEffect transition="in" filter="wipe(left)">
                                      <p:cBhvr>
                                        <p:cTn id="54" dur="1000"/>
                                        <p:tgtEl>
                                          <p:spTgt spid="42004"/>
                                        </p:tgtEl>
                                      </p:cBhvr>
                                    </p:animEffect>
                                  </p:childTnLst>
                                </p:cTn>
                              </p:par>
                            </p:childTnLst>
                          </p:cTn>
                        </p:par>
                        <p:par>
                          <p:cTn id="55" fill="hold" nodeType="afterGroup">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42013"/>
                                        </p:tgtEl>
                                        <p:attrNameLst>
                                          <p:attrName>style.visibility</p:attrName>
                                        </p:attrNameLst>
                                      </p:cBhvr>
                                      <p:to>
                                        <p:strVal val="visible"/>
                                      </p:to>
                                    </p:set>
                                    <p:animEffect transition="in" filter="wipe(left)">
                                      <p:cBhvr>
                                        <p:cTn id="58" dur="1000"/>
                                        <p:tgtEl>
                                          <p:spTgt spid="4201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2005"/>
                                        </p:tgtEl>
                                        <p:attrNameLst>
                                          <p:attrName>style.visibility</p:attrName>
                                        </p:attrNameLst>
                                      </p:cBhvr>
                                      <p:to>
                                        <p:strVal val="visible"/>
                                      </p:to>
                                    </p:set>
                                    <p:animEffect transition="in" filter="wipe(down)">
                                      <p:cBhvr>
                                        <p:cTn id="63" dur="1000"/>
                                        <p:tgtEl>
                                          <p:spTgt spid="42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6" grpId="0" animBg="1"/>
      <p:bldP spid="41997" grpId="0" animBg="1"/>
      <p:bldP spid="41998" grpId="0" animBg="1"/>
      <p:bldP spid="41999" grpId="0" animBg="1"/>
      <p:bldP spid="42000" grpId="0" animBg="1"/>
      <p:bldP spid="42001" grpId="0" animBg="1"/>
      <p:bldP spid="42002" grpId="0" animBg="1"/>
      <p:bldP spid="42003" grpId="0" animBg="1"/>
      <p:bldP spid="42004" grpId="0" animBg="1"/>
      <p:bldP spid="42005" grpId="0" animBg="1"/>
      <p:bldP spid="42010" grpId="0"/>
      <p:bldP spid="42011" grpId="0"/>
      <p:bldP spid="42012" grpId="0"/>
      <p:bldP spid="4201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eaLnBrk="1" fontAlgn="auto" hangingPunct="1">
              <a:spcAft>
                <a:spcPts val="0"/>
              </a:spcAft>
              <a:defRPr/>
            </a:pPr>
            <a:r>
              <a:rPr lang="ru-RU" sz="2400" dirty="0" smtClean="0">
                <a:solidFill>
                  <a:schemeClr val="tx1"/>
                </a:solidFill>
                <a:latin typeface="Times New Roman" pitchFamily="18" charset="0"/>
                <a:cs typeface="Times New Roman" pitchFamily="18" charset="0"/>
              </a:rPr>
              <a:t>Обсуждение конкретного, максимально приближенного к опыту человека определение проблемы. </a:t>
            </a:r>
            <a:endParaRPr lang="ru-RU" sz="2400" dirty="0">
              <a:solidFill>
                <a:schemeClr val="tx1"/>
              </a:solidFill>
              <a:latin typeface="Times New Roman" pitchFamily="18" charset="0"/>
              <a:cs typeface="Times New Roman" pitchFamily="18" charset="0"/>
            </a:endParaRPr>
          </a:p>
        </p:txBody>
      </p:sp>
      <p:sp>
        <p:nvSpPr>
          <p:cNvPr id="17411" name="Объект 2"/>
          <p:cNvSpPr>
            <a:spLocks noGrp="1"/>
          </p:cNvSpPr>
          <p:nvPr>
            <p:ph idx="1"/>
          </p:nvPr>
        </p:nvSpPr>
        <p:spPr/>
        <p:txBody>
          <a:bodyPr>
            <a:normAutofit/>
          </a:bodyPr>
          <a:lstStyle/>
          <a:p>
            <a:pPr marL="0" indent="0" eaLnBrk="1" hangingPunct="1">
              <a:buFont typeface="Arial" charset="0"/>
              <a:buNone/>
            </a:pPr>
            <a:r>
              <a:rPr lang="ru-RU" altLang="ru-RU" sz="2800" dirty="0" smtClean="0">
                <a:latin typeface="Times New Roman" pitchFamily="18" charset="0"/>
                <a:cs typeface="Times New Roman" pitchFamily="18" charset="0"/>
              </a:rPr>
              <a:t>«</a:t>
            </a:r>
            <a:r>
              <a:rPr lang="ru-RU" altLang="ru-RU" sz="2400" dirty="0" smtClean="0">
                <a:latin typeface="Times New Roman" pitchFamily="18" charset="0"/>
                <a:cs typeface="Times New Roman" pitchFamily="18" charset="0"/>
              </a:rPr>
              <a:t>Расскажите каково вам всем жить под напором этого </a:t>
            </a:r>
            <a:r>
              <a:rPr lang="ru-RU" altLang="ru-RU" sz="2400" dirty="0" err="1" smtClean="0">
                <a:latin typeface="Times New Roman" pitchFamily="18" charset="0"/>
                <a:cs typeface="Times New Roman" pitchFamily="18" charset="0"/>
              </a:rPr>
              <a:t>энкопреза</a:t>
            </a:r>
            <a:r>
              <a:rPr lang="ru-RU" altLang="ru-RU" sz="2400" dirty="0" smtClean="0">
                <a:latin typeface="Times New Roman" pitchFamily="18" charset="0"/>
                <a:cs typeface="Times New Roman" pitchFamily="18" charset="0"/>
              </a:rPr>
              <a:t>?» «что бы вы сказали по поводу особенностей характера такого </a:t>
            </a:r>
            <a:r>
              <a:rPr lang="ru-RU" altLang="ru-RU" sz="2400" dirty="0" err="1" smtClean="0">
                <a:latin typeface="Times New Roman" pitchFamily="18" charset="0"/>
                <a:cs typeface="Times New Roman" pitchFamily="18" charset="0"/>
              </a:rPr>
              <a:t>энкопреза</a:t>
            </a:r>
            <a:r>
              <a:rPr lang="ru-RU" altLang="ru-RU" sz="2400" dirty="0" smtClean="0">
                <a:latin typeface="Times New Roman" pitchFamily="18" charset="0"/>
                <a:cs typeface="Times New Roman" pitchFamily="18" charset="0"/>
              </a:rPr>
              <a:t>, который ходит, всем  вокруг жизнь портит, когда его собственно, не звали ?»)</a:t>
            </a:r>
          </a:p>
          <a:p>
            <a:pPr marL="0" indent="0" eaLnBrk="1" hangingPunct="1">
              <a:buFont typeface="Arial" charset="0"/>
              <a:buNone/>
            </a:pPr>
            <a:r>
              <a:rPr lang="ru-RU" altLang="ru-RU" sz="2400" dirty="0" smtClean="0">
                <a:latin typeface="Times New Roman" pitchFamily="18" charset="0"/>
                <a:cs typeface="Times New Roman" pitchFamily="18" charset="0"/>
              </a:rPr>
              <a:t>в </a:t>
            </a:r>
            <a:r>
              <a:rPr lang="ru-RU" altLang="ru-RU" sz="2400" dirty="0" err="1" smtClean="0">
                <a:latin typeface="Times New Roman" pitchFamily="18" charset="0"/>
                <a:cs typeface="Times New Roman" pitchFamily="18" charset="0"/>
              </a:rPr>
              <a:t>экстернализации</a:t>
            </a:r>
            <a:r>
              <a:rPr lang="ru-RU" altLang="ru-RU" sz="2400" dirty="0" smtClean="0">
                <a:latin typeface="Times New Roman" pitchFamily="18" charset="0"/>
                <a:cs typeface="Times New Roman" pitchFamily="18" charset="0"/>
              </a:rPr>
              <a:t>  грамматически проблема описывается, как существительное, чтобы </a:t>
            </a:r>
            <a:r>
              <a:rPr lang="ru-RU" altLang="ru-RU" sz="2400" dirty="0" err="1" smtClean="0">
                <a:latin typeface="Times New Roman" pitchFamily="18" charset="0"/>
                <a:cs typeface="Times New Roman" pitchFamily="18" charset="0"/>
              </a:rPr>
              <a:t>проблемность</a:t>
            </a:r>
            <a:r>
              <a:rPr lang="ru-RU" altLang="ru-RU" sz="2400" dirty="0" smtClean="0">
                <a:latin typeface="Times New Roman" pitchFamily="18" charset="0"/>
                <a:cs typeface="Times New Roman" pitchFamily="18" charset="0"/>
              </a:rPr>
              <a:t> не воспринималась  как неотъемлемая характеристика действий человека.</a:t>
            </a:r>
          </a:p>
        </p:txBody>
      </p:sp>
    </p:spTree>
  </p:cSld>
  <p:clrMapOvr>
    <a:masterClrMapping/>
  </p:clrMapOvr>
  <p:transition>
    <p:diamon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sz="4400" dirty="0" smtClean="0">
                <a:latin typeface="Times New Roman" pitchFamily="18" charset="0"/>
                <a:cs typeface="Times New Roman" pitchFamily="18" charset="0"/>
              </a:rPr>
              <a:t>Исследование последствий воздействия проблемы</a:t>
            </a:r>
            <a:r>
              <a:rPr lang="ru-RU" sz="4400" dirty="0" smtClean="0"/>
              <a:t>.</a:t>
            </a:r>
            <a:r>
              <a:rPr lang="ru-RU" dirty="0" smtClean="0"/>
              <a:t/>
            </a:r>
            <a:br>
              <a:rPr lang="ru-RU" dirty="0" smtClean="0"/>
            </a:br>
            <a:endParaRPr lang="ru-RU" dirty="0"/>
          </a:p>
        </p:txBody>
      </p:sp>
      <p:sp>
        <p:nvSpPr>
          <p:cNvPr id="18435" name="Объект 2"/>
          <p:cNvSpPr>
            <a:spLocks noGrp="1"/>
          </p:cNvSpPr>
          <p:nvPr>
            <p:ph idx="1"/>
          </p:nvPr>
        </p:nvSpPr>
        <p:spPr/>
        <p:txBody>
          <a:bodyPr/>
          <a:lstStyle/>
          <a:p>
            <a:pPr marL="0" indent="0" eaLnBrk="1" hangingPunct="1">
              <a:buFont typeface="Arial" charset="0"/>
              <a:buNone/>
            </a:pPr>
            <a:r>
              <a:rPr lang="ru-RU" altLang="ru-RU" sz="3200" dirty="0" smtClean="0">
                <a:latin typeface="Times New Roman" pitchFamily="18" charset="0"/>
                <a:cs typeface="Times New Roman" pitchFamily="18" charset="0"/>
              </a:rPr>
              <a:t>Ее влияние на разные области жизни человека, в которых выявлены сложности </a:t>
            </a:r>
          </a:p>
          <a:p>
            <a:pPr marL="0" indent="0" eaLnBrk="1" hangingPunct="1">
              <a:buFont typeface="Arial" charset="0"/>
              <a:buNone/>
            </a:pPr>
            <a:r>
              <a:rPr lang="ru-RU" altLang="ru-RU" sz="3200" dirty="0" smtClean="0">
                <a:latin typeface="Times New Roman" pitchFamily="18" charset="0"/>
                <a:cs typeface="Times New Roman" pitchFamily="18" charset="0"/>
              </a:rPr>
              <a:t> ( дом работа, школа, общение со сверстниками, отношения в семье, отношения  самим собой, ценностями, ожидания, возможности в будущем и жизненные горизонты)</a:t>
            </a:r>
          </a:p>
        </p:txBody>
      </p:sp>
    </p:spTree>
  </p:cSld>
  <p:clrMapOvr>
    <a:masterClrMapping/>
  </p:clrMapOvr>
  <p:transition>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318</TotalTime>
  <Words>7910</Words>
  <Application>Microsoft Office PowerPoint</Application>
  <PresentationFormat>Экран (4:3)</PresentationFormat>
  <Paragraphs>719</Paragraphs>
  <Slides>117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117</vt:i4>
      </vt:variant>
    </vt:vector>
  </HeadingPairs>
  <TitlesOfParts>
    <vt:vector size="118" baseType="lpstr">
      <vt:lpstr>Открытая</vt:lpstr>
      <vt:lpstr>От семейной терапии к системной перспективе</vt:lpstr>
      <vt:lpstr>Коротко об истории возникновения ССТ</vt:lpstr>
      <vt:lpstr>Коротко об истории возникновения ССТ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Системный подход </vt:lpstr>
      <vt:lpstr>Общая теория систем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Обзор системно-терапевтических моделей( по А. фон Шлиппе, И.Швайцер)</vt:lpstr>
      <vt:lpstr>Презентация PowerPoint</vt:lpstr>
      <vt:lpstr>Презентация PowerPoint</vt:lpstr>
      <vt:lpstr>Презентация PowerPoint</vt:lpstr>
      <vt:lpstr>Презентация PowerPoint</vt:lpstr>
      <vt:lpstr>Презентация PowerPoint</vt:lpstr>
      <vt:lpstr>Методологические принципы системной семейной психотерапии </vt:lpstr>
      <vt:lpstr>Презентация PowerPoint</vt:lpstr>
      <vt:lpstr>Роль позитивной коннотации:</vt:lpstr>
      <vt:lpstr>Презентация PowerPoint</vt:lpstr>
      <vt:lpstr>Презентация PowerPoint</vt:lpstr>
      <vt:lpstr>Линейные вопросы</vt:lpstr>
      <vt:lpstr>Циркулярные вопросы </vt:lpstr>
      <vt:lpstr>Стратегические вопросы </vt:lpstr>
      <vt:lpstr>Вопросы, ориентированные на будущее </vt:lpstr>
      <vt:lpstr>Вопросы, направленные на изменение контекста</vt:lpstr>
      <vt:lpstr>Презентация PowerPoint</vt:lpstr>
      <vt:lpstr>А. План сбора данных по семейной истории  по статье « Диагностика семьи инстукция по применеению И.Ю. Хамитова» </vt:lpstr>
      <vt:lpstr>Презентация PowerPoint</vt:lpstr>
      <vt:lpstr>Презентация PowerPoint</vt:lpstr>
      <vt:lpstr>   Б. Анализ собранной информации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Список вопросов, которых надо задать при телефонном разговоре:  1. На что жалуется звонящий (коротко, только основное - супружеская проблема или детско-родительская). 2. Кто является инициатором обращения. 3. Каков состав семьи. 4. Сколько лет детям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И.п. – объект приложения  векторов диссипации энергии, способствует сохранению устойчивости</vt:lpstr>
      <vt:lpstr>Презентация PowerPoint</vt:lpstr>
      <vt:lpstr>Нарративная метафора</vt:lpstr>
      <vt:lpstr>Презентация PowerPoint</vt:lpstr>
      <vt:lpstr>Структурализм и постструктурализм</vt:lpstr>
      <vt:lpstr>Отличие категорий идентичности в  структурализме / постструктурализме </vt:lpstr>
      <vt:lpstr>Возможные цели нарративной терапии</vt:lpstr>
      <vt:lpstr>Основные техники  нарративного подхода</vt:lpstr>
      <vt:lpstr>Карта экстернализующей беседы</vt:lpstr>
      <vt:lpstr>Обсуждение конкретного, максимально приближенного к опыту человека определение проблемы. </vt:lpstr>
      <vt:lpstr>Исследование последствий воздействия проблемы. </vt:lpstr>
      <vt:lpstr>Оценка последствий воздействия проблемы. </vt:lpstr>
      <vt:lpstr> Обоснование  оценки, выбора позиции.  </vt:lpstr>
      <vt:lpstr>Карта беседы направленной на восстановление авторской позиции </vt:lpstr>
      <vt:lpstr>Матрица взгядов (Дзозеф Б. , Эрон Томас  Лунд .)</vt:lpstr>
      <vt:lpstr>Приложение . Письменные практики по материалам Дарьи Кутузовой. </vt:lpstr>
      <vt:lpstr>Презентация PowerPoint</vt:lpstr>
      <vt:lpstr>Когда решают завести первенца</vt:lpstr>
      <vt:lpstr>Рождение ребенка </vt:lpstr>
      <vt:lpstr>Адаптация к родительству</vt:lpstr>
      <vt:lpstr>Разбор случаев генограмм</vt:lpstr>
      <vt:lpstr>Презентация PowerPoint</vt:lpstr>
      <vt:lpstr>Презентация PowerPoint</vt:lpstr>
      <vt:lpstr>Презентация PowerPoint</vt:lpstr>
      <vt:lpstr>Презентация PowerPoint</vt:lpstr>
      <vt:lpstr>Творческая составляющая психологического сопровождения.  ( «Я и мой ребенок», «Птица у гнезда», «Мандалы») </vt:lpstr>
      <vt:lpstr>Беременные женщины с куклой «Берегиня»</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 семейной терапии к системной перспективе</dc:title>
  <dc:creator>TOSHIBA</dc:creator>
  <cp:lastModifiedBy>admin</cp:lastModifiedBy>
  <cp:revision>37</cp:revision>
  <dcterms:created xsi:type="dcterms:W3CDTF">2015-12-09T13:57:50Z</dcterms:created>
  <dcterms:modified xsi:type="dcterms:W3CDTF">2016-06-29T08:46:39Z</dcterms:modified>
</cp:coreProperties>
</file>